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Lst>
  <p:sldSz cy="5143500" cx="9144000"/>
  <p:notesSz cx="6858000" cy="9144000"/>
  <p:embeddedFontLst>
    <p:embeddedFont>
      <p:font typeface="Montserrat"/>
      <p:regular r:id="rId30"/>
      <p:bold r:id="rId31"/>
      <p:italic r:id="rId32"/>
      <p:boldItalic r:id="rId3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Montserrat-bold.fntdata"/><Relationship Id="rId30" Type="http://schemas.openxmlformats.org/officeDocument/2006/relationships/font" Target="fonts/Montserrat-regular.fntdata"/><Relationship Id="rId11" Type="http://schemas.openxmlformats.org/officeDocument/2006/relationships/slide" Target="slides/slide6.xml"/><Relationship Id="rId33" Type="http://schemas.openxmlformats.org/officeDocument/2006/relationships/font" Target="fonts/Montserrat-boldItalic.fntdata"/><Relationship Id="rId10" Type="http://schemas.openxmlformats.org/officeDocument/2006/relationships/slide" Target="slides/slide5.xml"/><Relationship Id="rId32" Type="http://schemas.openxmlformats.org/officeDocument/2006/relationships/font" Target="fonts/Montserrat-italic.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Hello everyone, </a:t>
            </a:r>
            <a:r>
              <a:rPr lang="en"/>
              <a:t>today we are going to present implementation and reproduction of results from the Rank-n-Contrast paper presented in the NeurIPS’23 Spotlight. To recap, Rank-n-Contrast is a newly proposed regression loss.</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26f212527dc_85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26f212527dc_85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26f28575855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26f28575855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26f212527dc_2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26f212527dc_2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2ce068f6d92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2ce068f6d92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 part 2, we will be trying the loss on a graph regression task. We are using the ESOL dataset, it has 1128 molecules and their solubilities. We decided to pick this dataset because it is small enough for us to demonstrate novelty and is relevant in Geometric Learning Circles. </a:t>
            </a:r>
            <a:r>
              <a:rPr lang="en">
                <a:solidFill>
                  <a:schemeClr val="dk1"/>
                </a:solidFill>
              </a:rPr>
              <a:t>We have used the standard split of 80:10:10, which is the standard split used with this dataset.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2ce068f6d92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2ce068f6d92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These are a few examples from the dataset.</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26f212527dc_2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26f212527dc_2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About the model structure, this is the overall structure of our encoder. The </a:t>
            </a:r>
            <a:r>
              <a:rPr lang="en"/>
              <a:t>diagram</a:t>
            </a:r>
            <a:r>
              <a:rPr lang="en"/>
              <a:t> on the left is a normal GNN, the layer that we are using can be thought of this diagram + a self-connection everywhere; as seen in the equation. The default hyper-parameters are - in_channels = 9, out_channels = 100, hidden_channels = 64, num_layers = 5, no dropout.</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2ce068f6d92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2ce068f6d92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basically, our final experiment shows that RnC beats L1 under a similar setting to the paper for all possible loss combinations with a significant difference. As you can notice from the test MAE, RMSE and MSE.</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2ce068f6d92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2ce068f6d92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Now moving on to the loss plots. </a:t>
            </a:r>
            <a:r>
              <a:rPr lang="en">
                <a:solidFill>
                  <a:schemeClr val="dk1"/>
                </a:solidFill>
              </a:rPr>
              <a:t>However, Note that, this isn’t a good plot to compare models, but is added here to show that the training has stabilised. This is not correct because different runs have used different loss functions and we cannot compare the values of different loss functions. Although we can notice that the RnC(L1) models (purple  + light green) do achieve a lower train loss than the normal-L1 method.</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2ce068f6d92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2ce068f6d92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a proper graph of the MAE. Here, RnC(L1) beats L1, but in general it is tough to beat normal-L1!</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2ce068f6d92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2ce068f6d92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These are UMAP plots of the representation spaces learned by these models, UMAP is a dimensionality reduction </a:t>
            </a:r>
            <a:r>
              <a:rPr lang="en"/>
              <a:t>similar</a:t>
            </a:r>
            <a:r>
              <a:rPr lang="en"/>
              <a:t> to T-SNE used by the paper. The model clearly learns a </a:t>
            </a:r>
            <a:r>
              <a:rPr lang="en"/>
              <a:t>representation space analogous to the paper, which is very linear compared to the normal-L1 which is learning random stuff.</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2ce068f6d92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2ce068f6d92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have tried to 1. Reproduce the results on the AgeDB dataset as in the paper and 2. have attempted novel task of using RnC loss on a Graph Regression Task </a:t>
            </a:r>
            <a:r>
              <a:rPr lang="en"/>
              <a:t>on the ESOL dataset.</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2ce068f6d92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2ce068f6d92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Now moving onto the approach. So our couple of initial runs did not have good performance on TEST or VALID. What happened is that we were using a bigger MLP instead of a single layer, from this experiment, we concluded that a bigger MLP can effectively distort the RnC learned space and so the </a:t>
            </a:r>
            <a:r>
              <a:rPr lang="en"/>
              <a:t>performance</a:t>
            </a:r>
            <a:r>
              <a:rPr lang="en"/>
              <a:t> isn’t good. Notice how using a smaller MLP is beneficial for RnC!</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2ce068f6d92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2ce068f6d92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left plot is from the RnC run from the first runs, you can see that the RnC loss is </a:t>
            </a:r>
            <a:r>
              <a:rPr lang="en"/>
              <a:t>continuously</a:t>
            </a:r>
            <a:r>
              <a:rPr lang="en"/>
              <a:t> decreasing, and so we concluded that RnC needs more time / more LR. In view of our compute constraints we increased the LR, as you can see, we beat the normal-L1 on Validation Set!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2ce068f6d92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2ce068f6d92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Although I beat the normal-L1 on validation set, uptill now the batch sizes for RnC and L1 runs were different. So even if they had the same epochs, there could have been differences in learning. So we normalized this gap by setting the same LR and batch-size. Although this beat normal-L1 on test in one case, the performance on the validation set decreased and so we did our final run with </a:t>
            </a:r>
            <a:r>
              <a:rPr lang="en"/>
              <a:t>more</a:t>
            </a:r>
            <a:r>
              <a:rPr lang="en"/>
              <a:t> epochs, higher lr and a bigger batch_size than what is used for normal-L1.</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2ce068f6d92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2ce068f6d92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These are some questions we would really like to explore.</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2ce068f6d92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2ce068f6d92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2ce068f6d92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2ce068f6d92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While the paper has used many datasets such as TUAB. SkyFinder, we mainly focus on the AgeDB as it is the smallest dataset amongst the ones they have used. This  will result in easier training and comparison of </a:t>
            </a:r>
            <a:r>
              <a:rPr lang="en"/>
              <a:t>results. It has 16k celebrity face images and we have used the same dataset split used in the paper which is approx. 75 : 12.5 : 12.5 for train, validation and test. For data augmentation techniques, we have used crop,flip,color and grayscale.</a:t>
            </a:r>
            <a:br>
              <a:rPr lang="en"/>
            </a:br>
            <a:br>
              <a:rPr lang="en"/>
            </a:b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2ce068f6d92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2ce068f6d92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These</a:t>
            </a:r>
            <a:r>
              <a:rPr lang="en"/>
              <a:t> are some sample examples from the AgeDB dataset wherein it involves age prediction from a given image.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26f212527dc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26f212527dc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Now </a:t>
            </a:r>
            <a:r>
              <a:rPr lang="en"/>
              <a:t>moving</a:t>
            </a:r>
            <a:r>
              <a:rPr lang="en"/>
              <a:t> on to the model used, we have used ResNet-18 as the encoder block to obtain feature representations which are then fed into a simple linear layer regressor. For encoder, we </a:t>
            </a:r>
            <a:r>
              <a:rPr lang="en"/>
              <a:t>have</a:t>
            </a:r>
            <a:r>
              <a:rPr lang="en"/>
              <a:t> used L1 loss as </a:t>
            </a:r>
            <a:r>
              <a:rPr lang="en"/>
              <a:t>the</a:t>
            </a:r>
            <a:r>
              <a:rPr lang="en"/>
              <a:t> base loss to compare with RnC loss, where as for regressor we have used L1,L2 and Huber losses for comparison. Now Jinam will talk about the experiments.</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26f212527dc_85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26f212527dc_85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We have conducted these comparative experiments highlighting effectiveness of different loss functions: L1, L2, and Huber.</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So for the first three experiments, we train the model in a single stage, training the encoder and the regressor together in an end-to-end manner using a loss function.</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For next 3 experiments, we train the model in two stages, where the first stage required training only the encoder using the RnC mechanism using a certain feature similarity criterion. Then for the 2nd stage, the trained encoder is used for the training a regressor layer on top to match the output labels.</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26f212527dc_2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26f212527dc_2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These graphs are plotted to help visualize and highlight the continuity in the encoder’s representation. All the data is passed from our encoder to produce some representation space, that is passed through a </a:t>
            </a:r>
            <a:r>
              <a:rPr lang="en"/>
              <a:t>dimensionality</a:t>
            </a:r>
            <a:r>
              <a:rPr lang="en"/>
              <a:t> reduction algorithm, UMAP. We can see that an RnC trained encoder has a more </a:t>
            </a:r>
            <a:r>
              <a:rPr lang="en"/>
              <a:t>continuous</a:t>
            </a:r>
            <a:r>
              <a:rPr lang="en"/>
              <a:t> curve and gives a much more smoother transition across the label values, meanwhile in a vanilla encoder the graph is a bit distorted and with uneven transition.</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26f212527dc_2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26f212527dc_2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We first tried with the hyperparameters mentioned in the paper and then tried varying it slightly leading to these combinations.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The paper used the batch size of 256 for their experiments, but due to the computational constraints we had to use the reduced batch size of 128. </a:t>
            </a:r>
            <a:endParaRPr>
              <a:solidFill>
                <a:schemeClr val="dk1"/>
              </a:solidFill>
            </a:endParaRPr>
          </a:p>
          <a:p>
            <a:pPr indent="0" lvl="0" marL="0" rtl="0" algn="l">
              <a:spcBef>
                <a:spcPts val="0"/>
              </a:spcBef>
              <a:spcAft>
                <a:spcPts val="0"/>
              </a:spcAft>
              <a:buNone/>
            </a:pPr>
            <a:r>
              <a:rPr lang="en">
                <a:solidFill>
                  <a:schemeClr val="dk1"/>
                </a:solidFill>
              </a:rPr>
              <a:t>L2 was suffering from exploding gradients with NaN loss and thus we had to use a much smaller LR so it can converge properly.</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This might explain the relatively worse replication of L2 and RnC(L2) compared to the other experiments. Ideally with more compute, we could’ve used K-folds CV to get more optimal hyperparameters.</a:t>
            </a:r>
            <a:endParaRPr>
              <a:solidFill>
                <a:schemeClr val="dk1"/>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26f212527dc_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26f212527dc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From the first table we can see that we are able to reproduce all the six experiments within about ~4% of results reported in the paper</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rPr lang="en"/>
              <a:t>Also, second table shows that the model having an encoder trained on RnC and a regressor head trained on some loss function, outperforms the model trained directly on the corresponding loss function, by around ~5%.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https://arxiv.org/abs/2210.01189" TargetMode="External"/><Relationship Id="rId4" Type="http://schemas.openxmlformats.org/officeDocument/2006/relationships/image" Target="../media/image32.png"/><Relationship Id="rId5" Type="http://schemas.openxmlformats.org/officeDocument/2006/relationships/image" Target="../media/image13.png"/><Relationship Id="rId6" Type="http://schemas.openxmlformats.org/officeDocument/2006/relationships/image" Target="../media/image18.png"/><Relationship Id="rId7" Type="http://schemas.openxmlformats.org/officeDocument/2006/relationships/image" Target="../media/image16.png"/><Relationship Id="rId8" Type="http://schemas.openxmlformats.org/officeDocument/2006/relationships/image" Target="../media/image1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hyperlink" Target="https://www.rdkit.org/docs/" TargetMode="External"/><Relationship Id="rId4" Type="http://schemas.openxmlformats.org/officeDocument/2006/relationships/image" Target="../media/image1.png"/><Relationship Id="rId5" Type="http://schemas.openxmlformats.org/officeDocument/2006/relationships/image" Target="../media/image6.png"/><Relationship Id="rId6" Type="http://schemas.openxmlformats.org/officeDocument/2006/relationships/image" Target="../media/image1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20.png"/><Relationship Id="rId4" Type="http://schemas.openxmlformats.org/officeDocument/2006/relationships/image" Target="../media/image21.png"/><Relationship Id="rId5" Type="http://schemas.openxmlformats.org/officeDocument/2006/relationships/image" Target="../media/image2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2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3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3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26.png"/><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27.png"/><Relationship Id="rId4" Type="http://schemas.openxmlformats.org/officeDocument/2006/relationships/image" Target="../media/image25.png"/><Relationship Id="rId5" Type="http://schemas.openxmlformats.org/officeDocument/2006/relationships/image" Target="../media/image2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28.png"/><Relationship Id="rId4" Type="http://schemas.openxmlformats.org/officeDocument/2006/relationships/image" Target="../media/image3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3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hyperlink" Target="https://github.com/karannb/rank-n-contrast/tree/main" TargetMode="External"/><Relationship Id="rId4" Type="http://schemas.openxmlformats.org/officeDocument/2006/relationships/hyperlink" Target="https://github.com/karannb/rank-n-contrast/tree/main" TargetMode="External"/><Relationship Id="rId10" Type="http://schemas.openxmlformats.org/officeDocument/2006/relationships/hyperlink" Target="https://wandb.ai/karannb/dl-project?nw=nwuserkarannb" TargetMode="External"/><Relationship Id="rId9" Type="http://schemas.openxmlformats.org/officeDocument/2006/relationships/hyperlink" Target="https://api.wandb.ai/links/trial-55/y3xioy7p" TargetMode="External"/><Relationship Id="rId5" Type="http://schemas.openxmlformats.org/officeDocument/2006/relationships/hyperlink" Target="https://docs.google.com/spreadsheets/d/1HBiUqcsvInXPTq7ywI10QNTG04TnSSEAMmGR4vD-u18/edit#gid=0" TargetMode="External"/><Relationship Id="rId6" Type="http://schemas.openxmlformats.org/officeDocument/2006/relationships/hyperlink" Target="https://docs.google.com/spreadsheets/d/1HBiUqcsvInXPTq7ywI10QNTG04TnSSEAMmGR4vD-u18/edit#gid=0" TargetMode="External"/><Relationship Id="rId7" Type="http://schemas.openxmlformats.org/officeDocument/2006/relationships/hyperlink" Target="https://docs.google.com/spreadsheets/d/1HBiUqcsvInXPTq7ywI10QNTG04TnSSEAMmGR4vD-u18/edit#gid=0" TargetMode="External"/><Relationship Id="rId8" Type="http://schemas.openxmlformats.org/officeDocument/2006/relationships/hyperlink" Target="https://docs.google.com/spreadsheets/d/1HBiUqcsvInXPTq7ywI10QNTG04TnSSEAMmGR4vD-u18/edit?usp=sharing"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hyperlink" Target="https://ibug.doc.ic.ac.uk/resources/agedb/"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4.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4.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5.png"/><Relationship Id="rId4" Type="http://schemas.openxmlformats.org/officeDocument/2006/relationships/image" Target="../media/image2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0.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3" name="Shape 53"/>
        <p:cNvGrpSpPr/>
        <p:nvPr/>
      </p:nvGrpSpPr>
      <p:grpSpPr>
        <a:xfrm>
          <a:off x="0" y="0"/>
          <a:ext cx="0" cy="0"/>
          <a:chOff x="0" y="0"/>
          <a:chExt cx="0" cy="0"/>
        </a:xfrm>
      </p:grpSpPr>
      <p:sp>
        <p:nvSpPr>
          <p:cNvPr id="54" name="Google Shape;54;p13"/>
          <p:cNvSpPr txBox="1"/>
          <p:nvPr/>
        </p:nvSpPr>
        <p:spPr>
          <a:xfrm>
            <a:off x="1690350" y="3105150"/>
            <a:ext cx="57633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100">
                <a:solidFill>
                  <a:schemeClr val="dk2"/>
                </a:solidFill>
              </a:rPr>
              <a:t>[Re] </a:t>
            </a:r>
            <a:r>
              <a:rPr b="1" lang="en" sz="2100" u="sng">
                <a:solidFill>
                  <a:schemeClr val="hlink"/>
                </a:solidFill>
                <a:hlinkClick r:id="rId3"/>
              </a:rPr>
              <a:t>Rank-n-Contrast</a:t>
            </a:r>
            <a:r>
              <a:rPr b="1" lang="en" sz="2100">
                <a:solidFill>
                  <a:schemeClr val="dk2"/>
                </a:solidFill>
              </a:rPr>
              <a:t> (NeurIPS’23 Spotlight)</a:t>
            </a:r>
            <a:endParaRPr b="1" sz="2100">
              <a:solidFill>
                <a:schemeClr val="dk2"/>
              </a:solidFill>
            </a:endParaRPr>
          </a:p>
        </p:txBody>
      </p:sp>
      <p:sp>
        <p:nvSpPr>
          <p:cNvPr id="55" name="Google Shape;55;p13"/>
          <p:cNvSpPr txBox="1"/>
          <p:nvPr/>
        </p:nvSpPr>
        <p:spPr>
          <a:xfrm>
            <a:off x="2055750" y="1208850"/>
            <a:ext cx="5041800" cy="1896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rgbClr val="434343"/>
                </a:solidFill>
              </a:rPr>
              <a:t>CS F425 - Deep Learning</a:t>
            </a:r>
            <a:endParaRPr b="1" sz="3000">
              <a:solidFill>
                <a:srgbClr val="434343"/>
              </a:solidFill>
            </a:endParaRPr>
          </a:p>
          <a:p>
            <a:pPr indent="0" lvl="0" marL="0" rtl="0" algn="ctr">
              <a:spcBef>
                <a:spcPts val="0"/>
              </a:spcBef>
              <a:spcAft>
                <a:spcPts val="0"/>
              </a:spcAft>
              <a:buNone/>
            </a:pPr>
            <a:r>
              <a:t/>
            </a:r>
            <a:endParaRPr b="1" sz="3000">
              <a:solidFill>
                <a:srgbClr val="B7B7B7"/>
              </a:solidFill>
            </a:endParaRPr>
          </a:p>
          <a:p>
            <a:pPr indent="0" lvl="0" marL="0" rtl="0" algn="ctr">
              <a:spcBef>
                <a:spcPts val="0"/>
              </a:spcBef>
              <a:spcAft>
                <a:spcPts val="0"/>
              </a:spcAft>
              <a:buNone/>
            </a:pPr>
            <a:r>
              <a:rPr b="1" lang="en" sz="2400">
                <a:solidFill>
                  <a:srgbClr val="666666"/>
                </a:solidFill>
              </a:rPr>
              <a:t>Course Project,</a:t>
            </a:r>
            <a:r>
              <a:rPr b="1" lang="en" sz="2400">
                <a:solidFill>
                  <a:schemeClr val="dk1"/>
                </a:solidFill>
              </a:rPr>
              <a:t> </a:t>
            </a:r>
            <a:r>
              <a:rPr b="1" lang="en" sz="2400">
                <a:solidFill>
                  <a:schemeClr val="accent4"/>
                </a:solidFill>
              </a:rPr>
              <a:t>Group - 3</a:t>
            </a:r>
            <a:endParaRPr b="1" sz="2400">
              <a:solidFill>
                <a:schemeClr val="accent4"/>
              </a:solidFill>
            </a:endParaRPr>
          </a:p>
        </p:txBody>
      </p:sp>
      <p:sp>
        <p:nvSpPr>
          <p:cNvPr id="56" name="Google Shape;56;p13"/>
          <p:cNvSpPr txBox="1"/>
          <p:nvPr/>
        </p:nvSpPr>
        <p:spPr>
          <a:xfrm>
            <a:off x="2957850" y="3613050"/>
            <a:ext cx="3237600" cy="1364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2"/>
                </a:solidFill>
              </a:rPr>
              <a:t>Karan Bania </a:t>
            </a:r>
            <a:r>
              <a:rPr b="1" lang="en">
                <a:solidFill>
                  <a:srgbClr val="999999"/>
                </a:solidFill>
              </a:rPr>
              <a:t>(2021A7PS2582G)</a:t>
            </a:r>
            <a:br>
              <a:rPr b="1" lang="en">
                <a:solidFill>
                  <a:schemeClr val="dk2"/>
                </a:solidFill>
              </a:rPr>
            </a:br>
            <a:r>
              <a:rPr b="1" lang="en">
                <a:solidFill>
                  <a:schemeClr val="dk2"/>
                </a:solidFill>
              </a:rPr>
              <a:t>Tejas Agrawal </a:t>
            </a:r>
            <a:r>
              <a:rPr b="1" lang="en">
                <a:solidFill>
                  <a:srgbClr val="999999"/>
                </a:solidFill>
              </a:rPr>
              <a:t>(2021A3PS2789G)</a:t>
            </a:r>
            <a:br>
              <a:rPr b="1" lang="en">
                <a:solidFill>
                  <a:schemeClr val="dk2"/>
                </a:solidFill>
              </a:rPr>
            </a:br>
            <a:r>
              <a:rPr b="1" lang="en">
                <a:solidFill>
                  <a:schemeClr val="dk2"/>
                </a:solidFill>
              </a:rPr>
              <a:t>Rishav Mukherji </a:t>
            </a:r>
            <a:r>
              <a:rPr b="1" lang="en">
                <a:solidFill>
                  <a:srgbClr val="999999"/>
                </a:solidFill>
              </a:rPr>
              <a:t>(2020AAPS0330G)</a:t>
            </a:r>
            <a:br>
              <a:rPr b="1" lang="en">
                <a:solidFill>
                  <a:schemeClr val="dk2"/>
                </a:solidFill>
              </a:rPr>
            </a:br>
            <a:r>
              <a:rPr b="1" lang="en">
                <a:solidFill>
                  <a:schemeClr val="dk2"/>
                </a:solidFill>
              </a:rPr>
              <a:t>Jinam Keniya </a:t>
            </a:r>
            <a:r>
              <a:rPr b="1" lang="en">
                <a:solidFill>
                  <a:srgbClr val="999999"/>
                </a:solidFill>
              </a:rPr>
              <a:t>(2021A7PS1622G)</a:t>
            </a:r>
            <a:br>
              <a:rPr b="1" lang="en">
                <a:solidFill>
                  <a:schemeClr val="dk2"/>
                </a:solidFill>
              </a:rPr>
            </a:br>
            <a:r>
              <a:rPr b="1" lang="en">
                <a:solidFill>
                  <a:schemeClr val="dk2"/>
                </a:solidFill>
              </a:rPr>
              <a:t>Arnav Goyal </a:t>
            </a:r>
            <a:r>
              <a:rPr b="1" lang="en">
                <a:solidFill>
                  <a:srgbClr val="999999"/>
                </a:solidFill>
              </a:rPr>
              <a:t>(2021A7PS2596G)</a:t>
            </a:r>
            <a:endParaRPr b="1">
              <a:solidFill>
                <a:srgbClr val="999999"/>
              </a:solidFill>
            </a:endParaRPr>
          </a:p>
        </p:txBody>
      </p:sp>
      <p:pic>
        <p:nvPicPr>
          <p:cNvPr id="57" name="Google Shape;57;p13"/>
          <p:cNvPicPr preferRelativeResize="0"/>
          <p:nvPr/>
        </p:nvPicPr>
        <p:blipFill>
          <a:blip r:embed="rId4">
            <a:alphaModFix/>
          </a:blip>
          <a:stretch>
            <a:fillRect/>
          </a:stretch>
        </p:blipFill>
        <p:spPr>
          <a:xfrm>
            <a:off x="3972363" y="134450"/>
            <a:ext cx="1208574" cy="1208574"/>
          </a:xfrm>
          <a:prstGeom prst="rect">
            <a:avLst/>
          </a:prstGeom>
          <a:noFill/>
          <a:ln>
            <a:noFill/>
          </a:ln>
        </p:spPr>
      </p:pic>
      <p:pic>
        <p:nvPicPr>
          <p:cNvPr id="58" name="Google Shape;58;p13"/>
          <p:cNvPicPr preferRelativeResize="0"/>
          <p:nvPr/>
        </p:nvPicPr>
        <p:blipFill>
          <a:blip r:embed="rId5">
            <a:alphaModFix/>
          </a:blip>
          <a:stretch>
            <a:fillRect/>
          </a:stretch>
        </p:blipFill>
        <p:spPr>
          <a:xfrm>
            <a:off x="152400" y="302550"/>
            <a:ext cx="1741650" cy="1690204"/>
          </a:xfrm>
          <a:prstGeom prst="rect">
            <a:avLst/>
          </a:prstGeom>
          <a:noFill/>
          <a:ln>
            <a:noFill/>
          </a:ln>
        </p:spPr>
      </p:pic>
      <p:pic>
        <p:nvPicPr>
          <p:cNvPr id="59" name="Google Shape;59;p13"/>
          <p:cNvPicPr preferRelativeResize="0"/>
          <p:nvPr/>
        </p:nvPicPr>
        <p:blipFill>
          <a:blip r:embed="rId6">
            <a:alphaModFix/>
          </a:blip>
          <a:stretch>
            <a:fillRect/>
          </a:stretch>
        </p:blipFill>
        <p:spPr>
          <a:xfrm>
            <a:off x="7249950" y="881550"/>
            <a:ext cx="1741650" cy="1690209"/>
          </a:xfrm>
          <a:prstGeom prst="rect">
            <a:avLst/>
          </a:prstGeom>
          <a:noFill/>
          <a:ln>
            <a:noFill/>
          </a:ln>
        </p:spPr>
      </p:pic>
      <p:pic>
        <p:nvPicPr>
          <p:cNvPr id="60" name="Google Shape;60;p13"/>
          <p:cNvPicPr preferRelativeResize="0"/>
          <p:nvPr/>
        </p:nvPicPr>
        <p:blipFill>
          <a:blip r:embed="rId7">
            <a:alphaModFix/>
          </a:blip>
          <a:stretch>
            <a:fillRect/>
          </a:stretch>
        </p:blipFill>
        <p:spPr>
          <a:xfrm>
            <a:off x="7453650" y="3539437"/>
            <a:ext cx="1557325" cy="1511325"/>
          </a:xfrm>
          <a:prstGeom prst="rect">
            <a:avLst/>
          </a:prstGeom>
          <a:noFill/>
          <a:ln>
            <a:noFill/>
          </a:ln>
        </p:spPr>
      </p:pic>
      <p:pic>
        <p:nvPicPr>
          <p:cNvPr id="61" name="Google Shape;61;p13"/>
          <p:cNvPicPr preferRelativeResize="0"/>
          <p:nvPr/>
        </p:nvPicPr>
        <p:blipFill>
          <a:blip r:embed="rId8">
            <a:alphaModFix/>
          </a:blip>
          <a:stretch>
            <a:fillRect/>
          </a:stretch>
        </p:blipFill>
        <p:spPr>
          <a:xfrm>
            <a:off x="237652" y="2801288"/>
            <a:ext cx="1461998" cy="1418825"/>
          </a:xfrm>
          <a:prstGeom prst="rect">
            <a:avLst/>
          </a:prstGeom>
          <a:noFill/>
          <a:ln>
            <a:noFill/>
          </a:ln>
        </p:spPr>
      </p:pic>
      <p:sp>
        <p:nvSpPr>
          <p:cNvPr id="62" name="Google Shape;62;p13"/>
          <p:cNvSpPr txBox="1"/>
          <p:nvPr/>
        </p:nvSpPr>
        <p:spPr>
          <a:xfrm>
            <a:off x="-4575" y="4896900"/>
            <a:ext cx="2256900" cy="24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2"/>
                </a:solidFill>
              </a:rPr>
              <a:t>Copyright for images </a:t>
            </a:r>
            <a:r>
              <a:rPr lang="en" sz="1000">
                <a:solidFill>
                  <a:schemeClr val="dk2"/>
                </a:solidFill>
              </a:rPr>
              <a:t>- K. Zha, et. al. </a:t>
            </a:r>
            <a:endParaRPr sz="1000">
              <a:solidFill>
                <a:schemeClr val="dk2"/>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22"/>
          <p:cNvSpPr/>
          <p:nvPr/>
        </p:nvSpPr>
        <p:spPr>
          <a:xfrm>
            <a:off x="0" y="4875225"/>
            <a:ext cx="9153300" cy="268200"/>
          </a:xfrm>
          <a:prstGeom prst="rect">
            <a:avLst/>
          </a:pr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accent1"/>
              </a:solidFill>
            </a:endParaRPr>
          </a:p>
        </p:txBody>
      </p:sp>
      <p:pic>
        <p:nvPicPr>
          <p:cNvPr id="136" name="Google Shape;136;p22"/>
          <p:cNvPicPr preferRelativeResize="0"/>
          <p:nvPr/>
        </p:nvPicPr>
        <p:blipFill>
          <a:blip r:embed="rId3">
            <a:alphaModFix/>
          </a:blip>
          <a:stretch>
            <a:fillRect/>
          </a:stretch>
        </p:blipFill>
        <p:spPr>
          <a:xfrm>
            <a:off x="15825" y="365275"/>
            <a:ext cx="9112347" cy="4060850"/>
          </a:xfrm>
          <a:prstGeom prst="rect">
            <a:avLst/>
          </a:prstGeom>
          <a:noFill/>
          <a:ln>
            <a:noFill/>
          </a:ln>
        </p:spPr>
      </p:pic>
      <p:sp>
        <p:nvSpPr>
          <p:cNvPr id="137" name="Google Shape;137;p22"/>
          <p:cNvSpPr txBox="1"/>
          <p:nvPr/>
        </p:nvSpPr>
        <p:spPr>
          <a:xfrm>
            <a:off x="3788250" y="4426125"/>
            <a:ext cx="1576800" cy="38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dk2"/>
                </a:solidFill>
              </a:rPr>
              <a:t>Train Loss</a:t>
            </a:r>
            <a:endParaRPr sz="1800">
              <a:solidFill>
                <a:schemeClr val="dk2"/>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23"/>
          <p:cNvSpPr/>
          <p:nvPr/>
        </p:nvSpPr>
        <p:spPr>
          <a:xfrm>
            <a:off x="0" y="4875225"/>
            <a:ext cx="9153300" cy="268200"/>
          </a:xfrm>
          <a:prstGeom prst="rect">
            <a:avLst/>
          </a:pr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accent1"/>
              </a:solidFill>
            </a:endParaRPr>
          </a:p>
        </p:txBody>
      </p:sp>
      <p:sp>
        <p:nvSpPr>
          <p:cNvPr id="143" name="Google Shape;143;p23"/>
          <p:cNvSpPr txBox="1"/>
          <p:nvPr/>
        </p:nvSpPr>
        <p:spPr>
          <a:xfrm>
            <a:off x="2818100" y="4426125"/>
            <a:ext cx="3517200" cy="38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dk2"/>
                </a:solidFill>
              </a:rPr>
              <a:t>Train Loss (L2 plot removed)</a:t>
            </a:r>
            <a:endParaRPr sz="1800">
              <a:solidFill>
                <a:schemeClr val="dk2"/>
              </a:solidFill>
            </a:endParaRPr>
          </a:p>
        </p:txBody>
      </p:sp>
      <p:pic>
        <p:nvPicPr>
          <p:cNvPr id="144" name="Google Shape;144;p23"/>
          <p:cNvPicPr preferRelativeResize="0"/>
          <p:nvPr/>
        </p:nvPicPr>
        <p:blipFill>
          <a:blip r:embed="rId3">
            <a:alphaModFix/>
          </a:blip>
          <a:stretch>
            <a:fillRect/>
          </a:stretch>
        </p:blipFill>
        <p:spPr>
          <a:xfrm>
            <a:off x="4650" y="845684"/>
            <a:ext cx="9144002" cy="3452132"/>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24"/>
          <p:cNvSpPr/>
          <p:nvPr/>
        </p:nvSpPr>
        <p:spPr>
          <a:xfrm>
            <a:off x="0" y="4875225"/>
            <a:ext cx="9153300" cy="268200"/>
          </a:xfrm>
          <a:prstGeom prst="rect">
            <a:avLst/>
          </a:pr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accent1"/>
              </a:solidFill>
            </a:endParaRPr>
          </a:p>
        </p:txBody>
      </p:sp>
      <p:pic>
        <p:nvPicPr>
          <p:cNvPr id="150" name="Google Shape;150;p24"/>
          <p:cNvPicPr preferRelativeResize="0"/>
          <p:nvPr/>
        </p:nvPicPr>
        <p:blipFill>
          <a:blip r:embed="rId3">
            <a:alphaModFix/>
          </a:blip>
          <a:stretch>
            <a:fillRect/>
          </a:stretch>
        </p:blipFill>
        <p:spPr>
          <a:xfrm>
            <a:off x="-4650" y="414549"/>
            <a:ext cx="9153299" cy="4011573"/>
          </a:xfrm>
          <a:prstGeom prst="rect">
            <a:avLst/>
          </a:prstGeom>
          <a:noFill/>
          <a:ln>
            <a:noFill/>
          </a:ln>
        </p:spPr>
      </p:pic>
      <p:sp>
        <p:nvSpPr>
          <p:cNvPr id="151" name="Google Shape;151;p24"/>
          <p:cNvSpPr txBox="1"/>
          <p:nvPr/>
        </p:nvSpPr>
        <p:spPr>
          <a:xfrm>
            <a:off x="3590700" y="4426125"/>
            <a:ext cx="1971900" cy="38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dk2"/>
                </a:solidFill>
              </a:rPr>
              <a:t>Validation </a:t>
            </a:r>
            <a:r>
              <a:rPr lang="en" sz="1800">
                <a:solidFill>
                  <a:schemeClr val="dk2"/>
                </a:solidFill>
              </a:rPr>
              <a:t>Loss</a:t>
            </a:r>
            <a:endParaRPr sz="1800">
              <a:solidFill>
                <a:schemeClr val="dk2"/>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5"/>
          <p:cNvSpPr/>
          <p:nvPr/>
        </p:nvSpPr>
        <p:spPr>
          <a:xfrm>
            <a:off x="0" y="4875225"/>
            <a:ext cx="9153300" cy="268200"/>
          </a:xfrm>
          <a:prstGeom prst="rect">
            <a:avLst/>
          </a:pr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accent1"/>
              </a:solidFill>
            </a:endParaRPr>
          </a:p>
        </p:txBody>
      </p:sp>
      <p:sp>
        <p:nvSpPr>
          <p:cNvPr id="157" name="Google Shape;157;p25"/>
          <p:cNvSpPr txBox="1"/>
          <p:nvPr/>
        </p:nvSpPr>
        <p:spPr>
          <a:xfrm>
            <a:off x="784400" y="217400"/>
            <a:ext cx="8023500" cy="387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B7B7B7"/>
                </a:solidFill>
              </a:rPr>
              <a:t>Part II.</a:t>
            </a:r>
            <a:r>
              <a:rPr b="1" lang="en" sz="3000">
                <a:solidFill>
                  <a:schemeClr val="dk2"/>
                </a:solidFill>
              </a:rPr>
              <a:t> </a:t>
            </a:r>
            <a:r>
              <a:rPr b="1" lang="en" sz="3000">
                <a:solidFill>
                  <a:schemeClr val="dk1"/>
                </a:solidFill>
              </a:rPr>
              <a:t>(Novel/Extra)</a:t>
            </a:r>
            <a:r>
              <a:rPr lang="en" sz="3000">
                <a:solidFill>
                  <a:schemeClr val="dk2"/>
                </a:solidFill>
              </a:rPr>
              <a:t> </a:t>
            </a:r>
            <a:r>
              <a:rPr b="1" lang="en" sz="3000">
                <a:solidFill>
                  <a:schemeClr val="dk2"/>
                </a:solidFill>
              </a:rPr>
              <a:t>Trying the loss on a Graph Regression task</a:t>
            </a:r>
            <a:r>
              <a:rPr lang="en" sz="3000">
                <a:solidFill>
                  <a:schemeClr val="dk2"/>
                </a:solidFill>
              </a:rPr>
              <a:t>,</a:t>
            </a:r>
            <a:endParaRPr sz="3000">
              <a:solidFill>
                <a:schemeClr val="dk2"/>
              </a:solidFill>
            </a:endParaRPr>
          </a:p>
          <a:p>
            <a:pPr indent="0" lvl="0" marL="0" rtl="0" algn="l">
              <a:spcBef>
                <a:spcPts val="0"/>
              </a:spcBef>
              <a:spcAft>
                <a:spcPts val="0"/>
              </a:spcAft>
              <a:buNone/>
            </a:pPr>
            <a:r>
              <a:t/>
            </a:r>
            <a:endParaRPr sz="3000">
              <a:solidFill>
                <a:schemeClr val="dk2"/>
              </a:solidFill>
            </a:endParaRPr>
          </a:p>
          <a:p>
            <a:pPr indent="0" lvl="0" marL="0" rtl="0" algn="l">
              <a:spcBef>
                <a:spcPts val="0"/>
              </a:spcBef>
              <a:spcAft>
                <a:spcPts val="0"/>
              </a:spcAft>
              <a:buNone/>
            </a:pPr>
            <a:r>
              <a:rPr lang="en" sz="2500">
                <a:solidFill>
                  <a:schemeClr val="dk2"/>
                </a:solidFill>
              </a:rPr>
              <a:t>The </a:t>
            </a:r>
            <a:r>
              <a:rPr b="1" lang="en" sz="2500">
                <a:solidFill>
                  <a:schemeClr val="accent4"/>
                </a:solidFill>
              </a:rPr>
              <a:t>Dataset</a:t>
            </a:r>
            <a:r>
              <a:rPr lang="en" sz="2500">
                <a:solidFill>
                  <a:schemeClr val="dk2"/>
                </a:solidFill>
              </a:rPr>
              <a:t>, </a:t>
            </a:r>
            <a:endParaRPr sz="2500">
              <a:solidFill>
                <a:schemeClr val="dk2"/>
              </a:solidFill>
            </a:endParaRPr>
          </a:p>
          <a:p>
            <a:pPr indent="-387350" lvl="0" marL="914400" rtl="0" algn="l">
              <a:spcBef>
                <a:spcPts val="0"/>
              </a:spcBef>
              <a:spcAft>
                <a:spcPts val="0"/>
              </a:spcAft>
              <a:buClr>
                <a:schemeClr val="dk2"/>
              </a:buClr>
              <a:buSzPts val="2500"/>
              <a:buAutoNum type="arabicPeriod"/>
            </a:pPr>
            <a:r>
              <a:rPr lang="en" sz="2500">
                <a:solidFill>
                  <a:schemeClr val="dk2"/>
                </a:solidFill>
              </a:rPr>
              <a:t>ESOL (</a:t>
            </a:r>
            <a:r>
              <a:rPr b="1" lang="en" sz="2500">
                <a:solidFill>
                  <a:schemeClr val="dk2"/>
                </a:solidFill>
              </a:rPr>
              <a:t>E</a:t>
            </a:r>
            <a:r>
              <a:rPr lang="en" sz="2500">
                <a:solidFill>
                  <a:schemeClr val="dk2"/>
                </a:solidFill>
              </a:rPr>
              <a:t>stimated </a:t>
            </a:r>
            <a:r>
              <a:rPr b="1" lang="en" sz="2500">
                <a:solidFill>
                  <a:schemeClr val="dk2"/>
                </a:solidFill>
              </a:rPr>
              <a:t>SOL</a:t>
            </a:r>
            <a:r>
              <a:rPr lang="en" sz="2500">
                <a:solidFill>
                  <a:schemeClr val="dk2"/>
                </a:solidFill>
              </a:rPr>
              <a:t>ubility),</a:t>
            </a:r>
            <a:endParaRPr sz="2500">
              <a:solidFill>
                <a:schemeClr val="dk2"/>
              </a:solidFill>
            </a:endParaRPr>
          </a:p>
          <a:p>
            <a:pPr indent="-387350" lvl="0" marL="914400" rtl="0" algn="l">
              <a:spcBef>
                <a:spcPts val="0"/>
              </a:spcBef>
              <a:spcAft>
                <a:spcPts val="0"/>
              </a:spcAft>
              <a:buClr>
                <a:schemeClr val="dk2"/>
              </a:buClr>
              <a:buSzPts val="2500"/>
              <a:buAutoNum type="arabicPeriod"/>
            </a:pPr>
            <a:r>
              <a:rPr b="1" lang="en" sz="2500">
                <a:solidFill>
                  <a:schemeClr val="dk2"/>
                </a:solidFill>
              </a:rPr>
              <a:t>1128</a:t>
            </a:r>
            <a:r>
              <a:rPr lang="en" sz="2500">
                <a:solidFill>
                  <a:schemeClr val="dk2"/>
                </a:solidFill>
              </a:rPr>
              <a:t> molecules and their solubility values,</a:t>
            </a:r>
            <a:endParaRPr sz="2500">
              <a:solidFill>
                <a:schemeClr val="dk2"/>
              </a:solidFill>
            </a:endParaRPr>
          </a:p>
          <a:p>
            <a:pPr indent="-387350" lvl="0" marL="914400" rtl="0" algn="l">
              <a:spcBef>
                <a:spcPts val="0"/>
              </a:spcBef>
              <a:spcAft>
                <a:spcPts val="0"/>
              </a:spcAft>
              <a:buClr>
                <a:schemeClr val="dk2"/>
              </a:buClr>
              <a:buSzPts val="2500"/>
              <a:buAutoNum type="arabicPeriod"/>
            </a:pPr>
            <a:r>
              <a:rPr lang="en" sz="2500">
                <a:solidFill>
                  <a:schemeClr val="dk2"/>
                </a:solidFill>
              </a:rPr>
              <a:t>Why </a:t>
            </a:r>
            <a:r>
              <a:rPr b="1" lang="en" sz="2500">
                <a:solidFill>
                  <a:schemeClr val="dk2"/>
                </a:solidFill>
              </a:rPr>
              <a:t>ESOL</a:t>
            </a:r>
            <a:r>
              <a:rPr lang="en" sz="2500">
                <a:solidFill>
                  <a:schemeClr val="dk2"/>
                </a:solidFill>
              </a:rPr>
              <a:t>? Small enough to experiment quickly, Relevant enough to be challenging.</a:t>
            </a:r>
            <a:endParaRPr b="1" sz="2500">
              <a:solidFill>
                <a:schemeClr val="dk2"/>
              </a:solidFill>
            </a:endParaRPr>
          </a:p>
          <a:p>
            <a:pPr indent="-387350" lvl="0" marL="914400" rtl="0" algn="l">
              <a:spcBef>
                <a:spcPts val="0"/>
              </a:spcBef>
              <a:spcAft>
                <a:spcPts val="0"/>
              </a:spcAft>
              <a:buClr>
                <a:schemeClr val="dk2"/>
              </a:buClr>
              <a:buSzPts val="2500"/>
              <a:buAutoNum type="arabicPeriod"/>
            </a:pPr>
            <a:r>
              <a:rPr b="1" lang="en" sz="2500">
                <a:solidFill>
                  <a:schemeClr val="dk2"/>
                </a:solidFill>
              </a:rPr>
              <a:t>80:10:10</a:t>
            </a:r>
            <a:r>
              <a:rPr lang="en" sz="2500">
                <a:solidFill>
                  <a:schemeClr val="dk2"/>
                </a:solidFill>
              </a:rPr>
              <a:t> train:val:test split.</a:t>
            </a:r>
            <a:endParaRPr sz="2500">
              <a:solidFill>
                <a:schemeClr val="dk2"/>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26"/>
          <p:cNvSpPr/>
          <p:nvPr/>
        </p:nvSpPr>
        <p:spPr>
          <a:xfrm>
            <a:off x="0" y="4875225"/>
            <a:ext cx="9153300" cy="268200"/>
          </a:xfrm>
          <a:prstGeom prst="rect">
            <a:avLst/>
          </a:pr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accent1"/>
              </a:solidFill>
            </a:endParaRPr>
          </a:p>
        </p:txBody>
      </p:sp>
      <p:sp>
        <p:nvSpPr>
          <p:cNvPr id="163" name="Google Shape;163;p26"/>
          <p:cNvSpPr txBox="1"/>
          <p:nvPr/>
        </p:nvSpPr>
        <p:spPr>
          <a:xfrm>
            <a:off x="784400" y="217400"/>
            <a:ext cx="8023500" cy="352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B7B7B7"/>
                </a:solidFill>
              </a:rPr>
              <a:t>Part II.</a:t>
            </a:r>
            <a:r>
              <a:rPr b="1" lang="en" sz="3000">
                <a:solidFill>
                  <a:schemeClr val="dk2"/>
                </a:solidFill>
              </a:rPr>
              <a:t> </a:t>
            </a:r>
            <a:r>
              <a:rPr b="1" lang="en" sz="3000">
                <a:solidFill>
                  <a:schemeClr val="dk1"/>
                </a:solidFill>
              </a:rPr>
              <a:t>(Novel/Extra)</a:t>
            </a:r>
            <a:r>
              <a:rPr lang="en" sz="3000">
                <a:solidFill>
                  <a:schemeClr val="dk2"/>
                </a:solidFill>
              </a:rPr>
              <a:t> </a:t>
            </a:r>
            <a:r>
              <a:rPr b="1" lang="en" sz="3000">
                <a:solidFill>
                  <a:schemeClr val="dk2"/>
                </a:solidFill>
              </a:rPr>
              <a:t>Trying the loss on a Graph Regression task</a:t>
            </a:r>
            <a:r>
              <a:rPr lang="en" sz="3000">
                <a:solidFill>
                  <a:schemeClr val="dk2"/>
                </a:solidFill>
              </a:rPr>
              <a:t>,</a:t>
            </a:r>
            <a:endParaRPr sz="3000">
              <a:solidFill>
                <a:schemeClr val="dk2"/>
              </a:solidFill>
            </a:endParaRPr>
          </a:p>
          <a:p>
            <a:pPr indent="0" lvl="0" marL="0" rtl="0" algn="l">
              <a:spcBef>
                <a:spcPts val="0"/>
              </a:spcBef>
              <a:spcAft>
                <a:spcPts val="0"/>
              </a:spcAft>
              <a:buNone/>
            </a:pPr>
            <a:r>
              <a:t/>
            </a:r>
            <a:endParaRPr sz="3000">
              <a:solidFill>
                <a:schemeClr val="dk2"/>
              </a:solidFill>
            </a:endParaRPr>
          </a:p>
          <a:p>
            <a:pPr indent="0" lvl="0" marL="0" rtl="0" algn="l">
              <a:spcBef>
                <a:spcPts val="0"/>
              </a:spcBef>
              <a:spcAft>
                <a:spcPts val="0"/>
              </a:spcAft>
              <a:buNone/>
            </a:pPr>
            <a:r>
              <a:rPr lang="en" sz="2500">
                <a:solidFill>
                  <a:schemeClr val="dk2"/>
                </a:solidFill>
              </a:rPr>
              <a:t>A few </a:t>
            </a:r>
            <a:r>
              <a:rPr b="1" lang="en" sz="2500">
                <a:solidFill>
                  <a:schemeClr val="accent4"/>
                </a:solidFill>
              </a:rPr>
              <a:t>examples</a:t>
            </a:r>
            <a:r>
              <a:rPr lang="en" sz="2500">
                <a:solidFill>
                  <a:schemeClr val="dk2"/>
                </a:solidFill>
              </a:rPr>
              <a:t>, (plotted using </a:t>
            </a:r>
            <a:r>
              <a:rPr lang="en" sz="2500" u="sng">
                <a:solidFill>
                  <a:schemeClr val="hlink"/>
                </a:solidFill>
                <a:hlinkClick r:id="rId3"/>
              </a:rPr>
              <a:t>RDkit</a:t>
            </a:r>
            <a:r>
              <a:rPr lang="en" sz="2500">
                <a:solidFill>
                  <a:schemeClr val="dk2"/>
                </a:solidFill>
              </a:rPr>
              <a:t>)</a:t>
            </a:r>
            <a:endParaRPr sz="2500">
              <a:solidFill>
                <a:schemeClr val="dk2"/>
              </a:solidFill>
            </a:endParaRPr>
          </a:p>
        </p:txBody>
      </p:sp>
      <p:pic>
        <p:nvPicPr>
          <p:cNvPr id="164" name="Google Shape;164;p26"/>
          <p:cNvPicPr preferRelativeResize="0"/>
          <p:nvPr/>
        </p:nvPicPr>
        <p:blipFill>
          <a:blip r:embed="rId4">
            <a:alphaModFix/>
          </a:blip>
          <a:stretch>
            <a:fillRect/>
          </a:stretch>
        </p:blipFill>
        <p:spPr>
          <a:xfrm>
            <a:off x="411800" y="2597550"/>
            <a:ext cx="2545200" cy="1771075"/>
          </a:xfrm>
          <a:prstGeom prst="rect">
            <a:avLst/>
          </a:prstGeom>
          <a:noFill/>
          <a:ln>
            <a:noFill/>
          </a:ln>
        </p:spPr>
      </p:pic>
      <p:pic>
        <p:nvPicPr>
          <p:cNvPr id="165" name="Google Shape;165;p26"/>
          <p:cNvPicPr preferRelativeResize="0"/>
          <p:nvPr/>
        </p:nvPicPr>
        <p:blipFill>
          <a:blip r:embed="rId5">
            <a:alphaModFix/>
          </a:blip>
          <a:stretch>
            <a:fillRect/>
          </a:stretch>
        </p:blipFill>
        <p:spPr>
          <a:xfrm>
            <a:off x="6070550" y="2367687"/>
            <a:ext cx="2894250" cy="2078413"/>
          </a:xfrm>
          <a:prstGeom prst="rect">
            <a:avLst/>
          </a:prstGeom>
          <a:noFill/>
          <a:ln>
            <a:noFill/>
          </a:ln>
        </p:spPr>
      </p:pic>
      <p:pic>
        <p:nvPicPr>
          <p:cNvPr id="166" name="Google Shape;166;p26"/>
          <p:cNvPicPr preferRelativeResize="0"/>
          <p:nvPr/>
        </p:nvPicPr>
        <p:blipFill>
          <a:blip r:embed="rId6">
            <a:alphaModFix/>
          </a:blip>
          <a:stretch>
            <a:fillRect/>
          </a:stretch>
        </p:blipFill>
        <p:spPr>
          <a:xfrm>
            <a:off x="3127446" y="2368946"/>
            <a:ext cx="2772650" cy="16358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27"/>
          <p:cNvSpPr/>
          <p:nvPr/>
        </p:nvSpPr>
        <p:spPr>
          <a:xfrm>
            <a:off x="0" y="4875225"/>
            <a:ext cx="9153300" cy="268200"/>
          </a:xfrm>
          <a:prstGeom prst="rect">
            <a:avLst/>
          </a:pr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accent1"/>
              </a:solidFill>
            </a:endParaRPr>
          </a:p>
        </p:txBody>
      </p:sp>
      <p:sp>
        <p:nvSpPr>
          <p:cNvPr id="172" name="Google Shape;172;p27"/>
          <p:cNvSpPr txBox="1"/>
          <p:nvPr/>
        </p:nvSpPr>
        <p:spPr>
          <a:xfrm>
            <a:off x="784400" y="217400"/>
            <a:ext cx="8023500" cy="191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B7B7B7"/>
                </a:solidFill>
              </a:rPr>
              <a:t>Part II.</a:t>
            </a:r>
            <a:r>
              <a:rPr b="1" lang="en" sz="3000">
                <a:solidFill>
                  <a:schemeClr val="dk2"/>
                </a:solidFill>
              </a:rPr>
              <a:t> </a:t>
            </a:r>
            <a:r>
              <a:rPr b="1" lang="en" sz="3000">
                <a:solidFill>
                  <a:schemeClr val="dk1"/>
                </a:solidFill>
              </a:rPr>
              <a:t>(Novel/Extra)</a:t>
            </a:r>
            <a:r>
              <a:rPr lang="en" sz="3000">
                <a:solidFill>
                  <a:schemeClr val="dk2"/>
                </a:solidFill>
              </a:rPr>
              <a:t> </a:t>
            </a:r>
            <a:r>
              <a:rPr b="1" lang="en" sz="3000">
                <a:solidFill>
                  <a:schemeClr val="dk2"/>
                </a:solidFill>
              </a:rPr>
              <a:t>Trying the loss on a Graph Regression task</a:t>
            </a:r>
            <a:r>
              <a:rPr lang="en" sz="3000">
                <a:solidFill>
                  <a:schemeClr val="dk2"/>
                </a:solidFill>
              </a:rPr>
              <a:t>,</a:t>
            </a:r>
            <a:endParaRPr sz="3000">
              <a:solidFill>
                <a:schemeClr val="dk2"/>
              </a:solidFill>
            </a:endParaRPr>
          </a:p>
          <a:p>
            <a:pPr indent="0" lvl="0" marL="0" rtl="0" algn="l">
              <a:spcBef>
                <a:spcPts val="0"/>
              </a:spcBef>
              <a:spcAft>
                <a:spcPts val="0"/>
              </a:spcAft>
              <a:buNone/>
            </a:pPr>
            <a:r>
              <a:t/>
            </a:r>
            <a:endParaRPr sz="3000">
              <a:solidFill>
                <a:schemeClr val="dk2"/>
              </a:solidFill>
            </a:endParaRPr>
          </a:p>
          <a:p>
            <a:pPr indent="0" lvl="0" marL="0" rtl="0" algn="l">
              <a:spcBef>
                <a:spcPts val="0"/>
              </a:spcBef>
              <a:spcAft>
                <a:spcPts val="0"/>
              </a:spcAft>
              <a:buNone/>
            </a:pPr>
            <a:r>
              <a:rPr b="1" lang="en" sz="2500">
                <a:solidFill>
                  <a:schemeClr val="accent4"/>
                </a:solidFill>
              </a:rPr>
              <a:t>Model Definition</a:t>
            </a:r>
            <a:endParaRPr b="1" sz="2500">
              <a:solidFill>
                <a:schemeClr val="accent4"/>
              </a:solidFill>
            </a:endParaRPr>
          </a:p>
        </p:txBody>
      </p:sp>
      <p:pic>
        <p:nvPicPr>
          <p:cNvPr id="173" name="Google Shape;173;p27"/>
          <p:cNvPicPr preferRelativeResize="0"/>
          <p:nvPr/>
        </p:nvPicPr>
        <p:blipFill>
          <a:blip r:embed="rId3">
            <a:alphaModFix/>
          </a:blip>
          <a:stretch>
            <a:fillRect/>
          </a:stretch>
        </p:blipFill>
        <p:spPr>
          <a:xfrm>
            <a:off x="4410087" y="2282600"/>
            <a:ext cx="4576125" cy="2440225"/>
          </a:xfrm>
          <a:prstGeom prst="rect">
            <a:avLst/>
          </a:prstGeom>
          <a:noFill/>
          <a:ln>
            <a:noFill/>
          </a:ln>
        </p:spPr>
      </p:pic>
      <p:pic>
        <p:nvPicPr>
          <p:cNvPr id="174" name="Google Shape;174;p27"/>
          <p:cNvPicPr preferRelativeResize="0"/>
          <p:nvPr/>
        </p:nvPicPr>
        <p:blipFill>
          <a:blip r:embed="rId4">
            <a:alphaModFix/>
          </a:blip>
          <a:stretch>
            <a:fillRect/>
          </a:stretch>
        </p:blipFill>
        <p:spPr>
          <a:xfrm>
            <a:off x="308332" y="2287213"/>
            <a:ext cx="3741517" cy="1662312"/>
          </a:xfrm>
          <a:prstGeom prst="rect">
            <a:avLst/>
          </a:prstGeom>
          <a:noFill/>
          <a:ln>
            <a:noFill/>
          </a:ln>
        </p:spPr>
      </p:pic>
      <p:pic>
        <p:nvPicPr>
          <p:cNvPr id="175" name="Google Shape;175;p27"/>
          <p:cNvPicPr preferRelativeResize="0"/>
          <p:nvPr/>
        </p:nvPicPr>
        <p:blipFill>
          <a:blip r:embed="rId5">
            <a:alphaModFix/>
          </a:blip>
          <a:stretch>
            <a:fillRect/>
          </a:stretch>
        </p:blipFill>
        <p:spPr>
          <a:xfrm>
            <a:off x="719113" y="4021850"/>
            <a:ext cx="2790825" cy="7810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28"/>
          <p:cNvSpPr/>
          <p:nvPr/>
        </p:nvSpPr>
        <p:spPr>
          <a:xfrm>
            <a:off x="0" y="4875225"/>
            <a:ext cx="9153300" cy="268200"/>
          </a:xfrm>
          <a:prstGeom prst="rect">
            <a:avLst/>
          </a:pr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accent1"/>
              </a:solidFill>
            </a:endParaRPr>
          </a:p>
        </p:txBody>
      </p:sp>
      <p:sp>
        <p:nvSpPr>
          <p:cNvPr id="181" name="Google Shape;181;p28"/>
          <p:cNvSpPr txBox="1"/>
          <p:nvPr/>
        </p:nvSpPr>
        <p:spPr>
          <a:xfrm>
            <a:off x="784400" y="217400"/>
            <a:ext cx="8023500" cy="352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B7B7B7"/>
                </a:solidFill>
              </a:rPr>
              <a:t>Part II.</a:t>
            </a:r>
            <a:r>
              <a:rPr b="1" lang="en" sz="3000">
                <a:solidFill>
                  <a:schemeClr val="dk2"/>
                </a:solidFill>
              </a:rPr>
              <a:t> </a:t>
            </a:r>
            <a:r>
              <a:rPr b="1" lang="en" sz="3000">
                <a:solidFill>
                  <a:schemeClr val="dk1"/>
                </a:solidFill>
              </a:rPr>
              <a:t>(Novel/Extra)</a:t>
            </a:r>
            <a:r>
              <a:rPr lang="en" sz="3000">
                <a:solidFill>
                  <a:schemeClr val="dk2"/>
                </a:solidFill>
              </a:rPr>
              <a:t> </a:t>
            </a:r>
            <a:r>
              <a:rPr b="1" lang="en" sz="3000">
                <a:solidFill>
                  <a:schemeClr val="dk2"/>
                </a:solidFill>
              </a:rPr>
              <a:t>Trying the loss on a Graph Regression task</a:t>
            </a:r>
            <a:r>
              <a:rPr lang="en" sz="3000">
                <a:solidFill>
                  <a:schemeClr val="dk2"/>
                </a:solidFill>
              </a:rPr>
              <a:t>,</a:t>
            </a:r>
            <a:endParaRPr sz="3000">
              <a:solidFill>
                <a:schemeClr val="dk2"/>
              </a:solidFill>
            </a:endParaRPr>
          </a:p>
          <a:p>
            <a:pPr indent="0" lvl="0" marL="0" rtl="0" algn="l">
              <a:spcBef>
                <a:spcPts val="0"/>
              </a:spcBef>
              <a:spcAft>
                <a:spcPts val="0"/>
              </a:spcAft>
              <a:buNone/>
            </a:pPr>
            <a:r>
              <a:t/>
            </a:r>
            <a:endParaRPr sz="3000">
              <a:solidFill>
                <a:schemeClr val="dk2"/>
              </a:solidFill>
            </a:endParaRPr>
          </a:p>
          <a:p>
            <a:pPr indent="0" lvl="0" marL="0" rtl="0" algn="l">
              <a:spcBef>
                <a:spcPts val="0"/>
              </a:spcBef>
              <a:spcAft>
                <a:spcPts val="0"/>
              </a:spcAft>
              <a:buNone/>
            </a:pPr>
            <a:r>
              <a:rPr lang="en" sz="2500">
                <a:solidFill>
                  <a:schemeClr val="dk2"/>
                </a:solidFill>
              </a:rPr>
              <a:t>First, </a:t>
            </a:r>
            <a:r>
              <a:rPr b="1" lang="en" sz="2500">
                <a:solidFill>
                  <a:schemeClr val="accent4"/>
                </a:solidFill>
              </a:rPr>
              <a:t>results</a:t>
            </a:r>
            <a:r>
              <a:rPr lang="en" sz="2500">
                <a:solidFill>
                  <a:schemeClr val="dk2"/>
                </a:solidFill>
              </a:rPr>
              <a:t> and then the </a:t>
            </a:r>
            <a:r>
              <a:rPr b="1" lang="en" sz="2500">
                <a:solidFill>
                  <a:schemeClr val="accent4"/>
                </a:solidFill>
              </a:rPr>
              <a:t>approach</a:t>
            </a:r>
            <a:r>
              <a:rPr lang="en" sz="2500">
                <a:solidFill>
                  <a:schemeClr val="dk2"/>
                </a:solidFill>
              </a:rPr>
              <a:t>. </a:t>
            </a:r>
            <a:r>
              <a:rPr b="1" lang="en" sz="2500">
                <a:solidFill>
                  <a:schemeClr val="dk2"/>
                </a:solidFill>
              </a:rPr>
              <a:t>[NUMBERS]</a:t>
            </a:r>
            <a:endParaRPr b="1" sz="2500">
              <a:solidFill>
                <a:schemeClr val="dk2"/>
              </a:solidFill>
            </a:endParaRPr>
          </a:p>
        </p:txBody>
      </p:sp>
      <p:sp>
        <p:nvSpPr>
          <p:cNvPr id="182" name="Google Shape;182;p28"/>
          <p:cNvSpPr txBox="1"/>
          <p:nvPr/>
        </p:nvSpPr>
        <p:spPr>
          <a:xfrm>
            <a:off x="211950" y="4196613"/>
            <a:ext cx="87294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chemeClr val="dk2"/>
                </a:solidFill>
              </a:rPr>
              <a:t>Notice</a:t>
            </a:r>
            <a:r>
              <a:rPr lang="en" sz="1800">
                <a:solidFill>
                  <a:schemeClr val="dk2"/>
                </a:solidFill>
              </a:rPr>
              <a:t>, all RnC based methods </a:t>
            </a:r>
            <a:r>
              <a:rPr b="1" lang="en" sz="1800">
                <a:solidFill>
                  <a:schemeClr val="dk2"/>
                </a:solidFill>
              </a:rPr>
              <a:t>beat normal-L1</a:t>
            </a:r>
            <a:r>
              <a:rPr lang="en" sz="1800">
                <a:solidFill>
                  <a:schemeClr val="dk2"/>
                </a:solidFill>
              </a:rPr>
              <a:t>, and the difference is </a:t>
            </a:r>
            <a:r>
              <a:rPr b="1" lang="en" sz="1800">
                <a:solidFill>
                  <a:schemeClr val="dk2"/>
                </a:solidFill>
              </a:rPr>
              <a:t>significant</a:t>
            </a:r>
            <a:r>
              <a:rPr lang="en" sz="1800">
                <a:solidFill>
                  <a:schemeClr val="dk2"/>
                </a:solidFill>
              </a:rPr>
              <a:t>. </a:t>
            </a:r>
            <a:endParaRPr sz="1800">
              <a:solidFill>
                <a:schemeClr val="dk2"/>
              </a:solidFill>
            </a:endParaRPr>
          </a:p>
        </p:txBody>
      </p:sp>
      <p:pic>
        <p:nvPicPr>
          <p:cNvPr id="183" name="Google Shape;183;p28"/>
          <p:cNvPicPr preferRelativeResize="0"/>
          <p:nvPr/>
        </p:nvPicPr>
        <p:blipFill>
          <a:blip r:embed="rId3">
            <a:alphaModFix/>
          </a:blip>
          <a:stretch>
            <a:fillRect/>
          </a:stretch>
        </p:blipFill>
        <p:spPr>
          <a:xfrm>
            <a:off x="4650" y="2282486"/>
            <a:ext cx="9144000" cy="191412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29"/>
          <p:cNvSpPr/>
          <p:nvPr/>
        </p:nvSpPr>
        <p:spPr>
          <a:xfrm>
            <a:off x="0" y="4875225"/>
            <a:ext cx="9153300" cy="268200"/>
          </a:xfrm>
          <a:prstGeom prst="rect">
            <a:avLst/>
          </a:pr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accent1"/>
              </a:solidFill>
            </a:endParaRPr>
          </a:p>
        </p:txBody>
      </p:sp>
      <p:sp>
        <p:nvSpPr>
          <p:cNvPr id="189" name="Google Shape;189;p29"/>
          <p:cNvSpPr txBox="1"/>
          <p:nvPr/>
        </p:nvSpPr>
        <p:spPr>
          <a:xfrm>
            <a:off x="784400" y="217400"/>
            <a:ext cx="8023500" cy="155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B7B7B7"/>
                </a:solidFill>
              </a:rPr>
              <a:t>Part II.</a:t>
            </a:r>
            <a:r>
              <a:rPr b="1" lang="en" sz="3000">
                <a:solidFill>
                  <a:schemeClr val="dk2"/>
                </a:solidFill>
              </a:rPr>
              <a:t> </a:t>
            </a:r>
            <a:r>
              <a:rPr b="1" lang="en" sz="3000">
                <a:solidFill>
                  <a:schemeClr val="dk1"/>
                </a:solidFill>
              </a:rPr>
              <a:t>(Novel/Extra)</a:t>
            </a:r>
            <a:r>
              <a:rPr lang="en" sz="3000">
                <a:solidFill>
                  <a:schemeClr val="dk2"/>
                </a:solidFill>
              </a:rPr>
              <a:t> </a:t>
            </a:r>
            <a:r>
              <a:rPr b="1" lang="en" sz="3000">
                <a:solidFill>
                  <a:schemeClr val="dk2"/>
                </a:solidFill>
              </a:rPr>
              <a:t>Trying the loss on a Graph Regression task</a:t>
            </a:r>
            <a:r>
              <a:rPr lang="en" sz="3000">
                <a:solidFill>
                  <a:schemeClr val="dk2"/>
                </a:solidFill>
              </a:rPr>
              <a:t>,</a:t>
            </a:r>
            <a:endParaRPr sz="3000">
              <a:solidFill>
                <a:schemeClr val="dk2"/>
              </a:solidFill>
            </a:endParaRPr>
          </a:p>
          <a:p>
            <a:pPr indent="0" lvl="0" marL="0" rtl="0" algn="l">
              <a:spcBef>
                <a:spcPts val="0"/>
              </a:spcBef>
              <a:spcAft>
                <a:spcPts val="0"/>
              </a:spcAft>
              <a:buNone/>
            </a:pPr>
            <a:r>
              <a:rPr lang="en" sz="2500">
                <a:solidFill>
                  <a:schemeClr val="dk2"/>
                </a:solidFill>
              </a:rPr>
              <a:t>First, </a:t>
            </a:r>
            <a:r>
              <a:rPr b="1" lang="en" sz="2500">
                <a:solidFill>
                  <a:schemeClr val="accent4"/>
                </a:solidFill>
              </a:rPr>
              <a:t>results</a:t>
            </a:r>
            <a:r>
              <a:rPr lang="en" sz="2500">
                <a:solidFill>
                  <a:schemeClr val="dk2"/>
                </a:solidFill>
              </a:rPr>
              <a:t> and then the </a:t>
            </a:r>
            <a:r>
              <a:rPr b="1" lang="en" sz="2500">
                <a:solidFill>
                  <a:schemeClr val="accent4"/>
                </a:solidFill>
              </a:rPr>
              <a:t>approach</a:t>
            </a:r>
            <a:r>
              <a:rPr lang="en" sz="2500">
                <a:solidFill>
                  <a:schemeClr val="dk2"/>
                </a:solidFill>
              </a:rPr>
              <a:t>. </a:t>
            </a:r>
            <a:r>
              <a:rPr b="1" lang="en" sz="2500">
                <a:solidFill>
                  <a:schemeClr val="dk2"/>
                </a:solidFill>
              </a:rPr>
              <a:t>[PLOTS]</a:t>
            </a:r>
            <a:endParaRPr b="1" sz="2000">
              <a:solidFill>
                <a:schemeClr val="dk2"/>
              </a:solidFill>
            </a:endParaRPr>
          </a:p>
        </p:txBody>
      </p:sp>
      <p:pic>
        <p:nvPicPr>
          <p:cNvPr id="190" name="Google Shape;190;p29"/>
          <p:cNvPicPr preferRelativeResize="0"/>
          <p:nvPr/>
        </p:nvPicPr>
        <p:blipFill>
          <a:blip r:embed="rId3">
            <a:alphaModFix/>
          </a:blip>
          <a:stretch>
            <a:fillRect/>
          </a:stretch>
        </p:blipFill>
        <p:spPr>
          <a:xfrm>
            <a:off x="1199800" y="1776800"/>
            <a:ext cx="6542425" cy="30677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30"/>
          <p:cNvSpPr/>
          <p:nvPr/>
        </p:nvSpPr>
        <p:spPr>
          <a:xfrm>
            <a:off x="0" y="4875225"/>
            <a:ext cx="9153300" cy="268200"/>
          </a:xfrm>
          <a:prstGeom prst="rect">
            <a:avLst/>
          </a:pr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accent1"/>
              </a:solidFill>
            </a:endParaRPr>
          </a:p>
        </p:txBody>
      </p:sp>
      <p:pic>
        <p:nvPicPr>
          <p:cNvPr id="196" name="Google Shape;196;p30"/>
          <p:cNvPicPr preferRelativeResize="0"/>
          <p:nvPr/>
        </p:nvPicPr>
        <p:blipFill>
          <a:blip r:embed="rId3">
            <a:alphaModFix/>
          </a:blip>
          <a:stretch>
            <a:fillRect/>
          </a:stretch>
        </p:blipFill>
        <p:spPr>
          <a:xfrm>
            <a:off x="157050" y="499375"/>
            <a:ext cx="8839201" cy="4144727"/>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31"/>
          <p:cNvSpPr/>
          <p:nvPr/>
        </p:nvSpPr>
        <p:spPr>
          <a:xfrm>
            <a:off x="0" y="4875225"/>
            <a:ext cx="9153300" cy="268200"/>
          </a:xfrm>
          <a:prstGeom prst="rect">
            <a:avLst/>
          </a:pr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accent1"/>
              </a:solidFill>
            </a:endParaRPr>
          </a:p>
        </p:txBody>
      </p:sp>
      <p:sp>
        <p:nvSpPr>
          <p:cNvPr id="202" name="Google Shape;202;p31"/>
          <p:cNvSpPr txBox="1"/>
          <p:nvPr/>
        </p:nvSpPr>
        <p:spPr>
          <a:xfrm>
            <a:off x="784400" y="217400"/>
            <a:ext cx="8023500" cy="197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B7B7B7"/>
                </a:solidFill>
              </a:rPr>
              <a:t>Part II.</a:t>
            </a:r>
            <a:r>
              <a:rPr b="1" lang="en" sz="3000">
                <a:solidFill>
                  <a:schemeClr val="dk2"/>
                </a:solidFill>
              </a:rPr>
              <a:t> </a:t>
            </a:r>
            <a:r>
              <a:rPr b="1" lang="en" sz="3000">
                <a:solidFill>
                  <a:schemeClr val="dk1"/>
                </a:solidFill>
              </a:rPr>
              <a:t>(Novel/Extra)</a:t>
            </a:r>
            <a:r>
              <a:rPr lang="en" sz="3000">
                <a:solidFill>
                  <a:schemeClr val="dk2"/>
                </a:solidFill>
              </a:rPr>
              <a:t> </a:t>
            </a:r>
            <a:r>
              <a:rPr b="1" lang="en" sz="3000">
                <a:solidFill>
                  <a:schemeClr val="dk2"/>
                </a:solidFill>
              </a:rPr>
              <a:t>Trying the loss on a Graph Regression task</a:t>
            </a:r>
            <a:r>
              <a:rPr lang="en" sz="3000">
                <a:solidFill>
                  <a:schemeClr val="dk2"/>
                </a:solidFill>
              </a:rPr>
              <a:t>,</a:t>
            </a:r>
            <a:endParaRPr sz="3000">
              <a:solidFill>
                <a:schemeClr val="dk2"/>
              </a:solidFill>
            </a:endParaRPr>
          </a:p>
          <a:p>
            <a:pPr indent="0" lvl="0" marL="0" rtl="0" algn="l">
              <a:spcBef>
                <a:spcPts val="0"/>
              </a:spcBef>
              <a:spcAft>
                <a:spcPts val="0"/>
              </a:spcAft>
              <a:buNone/>
            </a:pPr>
            <a:r>
              <a:t/>
            </a:r>
            <a:endParaRPr sz="2500">
              <a:solidFill>
                <a:schemeClr val="dk2"/>
              </a:solidFill>
            </a:endParaRPr>
          </a:p>
          <a:p>
            <a:pPr indent="0" lvl="0" marL="0" rtl="0" algn="l">
              <a:spcBef>
                <a:spcPts val="0"/>
              </a:spcBef>
              <a:spcAft>
                <a:spcPts val="0"/>
              </a:spcAft>
              <a:buNone/>
            </a:pPr>
            <a:r>
              <a:rPr lang="en" sz="2500">
                <a:solidFill>
                  <a:schemeClr val="dk2"/>
                </a:solidFill>
              </a:rPr>
              <a:t>First, </a:t>
            </a:r>
            <a:r>
              <a:rPr b="1" lang="en" sz="2500">
                <a:solidFill>
                  <a:schemeClr val="accent4"/>
                </a:solidFill>
              </a:rPr>
              <a:t>results</a:t>
            </a:r>
            <a:r>
              <a:rPr lang="en" sz="2500">
                <a:solidFill>
                  <a:schemeClr val="dk2"/>
                </a:solidFill>
              </a:rPr>
              <a:t> and then the </a:t>
            </a:r>
            <a:r>
              <a:rPr b="1" lang="en" sz="2500">
                <a:solidFill>
                  <a:schemeClr val="accent4"/>
                </a:solidFill>
              </a:rPr>
              <a:t>approach</a:t>
            </a:r>
            <a:r>
              <a:rPr lang="en" sz="2500">
                <a:solidFill>
                  <a:schemeClr val="dk2"/>
                </a:solidFill>
              </a:rPr>
              <a:t>. </a:t>
            </a:r>
            <a:r>
              <a:rPr b="1" lang="en" sz="2500">
                <a:solidFill>
                  <a:schemeClr val="dk2"/>
                </a:solidFill>
              </a:rPr>
              <a:t>[REP-SPACE]</a:t>
            </a:r>
            <a:endParaRPr b="1" sz="2000">
              <a:solidFill>
                <a:schemeClr val="dk2"/>
              </a:solidFill>
            </a:endParaRPr>
          </a:p>
        </p:txBody>
      </p:sp>
      <p:sp>
        <p:nvSpPr>
          <p:cNvPr id="203" name="Google Shape;203;p31"/>
          <p:cNvSpPr txBox="1"/>
          <p:nvPr/>
        </p:nvSpPr>
        <p:spPr>
          <a:xfrm>
            <a:off x="6544250" y="2039500"/>
            <a:ext cx="784500" cy="39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rPr>
              <a:t>Train</a:t>
            </a:r>
            <a:endParaRPr sz="1800">
              <a:solidFill>
                <a:schemeClr val="dk2"/>
              </a:solidFill>
            </a:endParaRPr>
          </a:p>
        </p:txBody>
      </p:sp>
      <p:sp>
        <p:nvSpPr>
          <p:cNvPr id="204" name="Google Shape;204;p31"/>
          <p:cNvSpPr txBox="1"/>
          <p:nvPr/>
        </p:nvSpPr>
        <p:spPr>
          <a:xfrm>
            <a:off x="1978950" y="2039500"/>
            <a:ext cx="784500" cy="39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rPr>
              <a:t>Test</a:t>
            </a:r>
            <a:endParaRPr sz="1800">
              <a:solidFill>
                <a:schemeClr val="dk2"/>
              </a:solidFill>
            </a:endParaRPr>
          </a:p>
        </p:txBody>
      </p:sp>
      <p:pic>
        <p:nvPicPr>
          <p:cNvPr id="205" name="Google Shape;205;p31"/>
          <p:cNvPicPr preferRelativeResize="0"/>
          <p:nvPr/>
        </p:nvPicPr>
        <p:blipFill>
          <a:blip r:embed="rId3">
            <a:alphaModFix/>
          </a:blip>
          <a:stretch>
            <a:fillRect/>
          </a:stretch>
        </p:blipFill>
        <p:spPr>
          <a:xfrm>
            <a:off x="4948713" y="2623700"/>
            <a:ext cx="3975583" cy="2138824"/>
          </a:xfrm>
          <a:prstGeom prst="rect">
            <a:avLst/>
          </a:prstGeom>
          <a:noFill/>
          <a:ln>
            <a:noFill/>
          </a:ln>
        </p:spPr>
      </p:pic>
      <p:pic>
        <p:nvPicPr>
          <p:cNvPr id="206" name="Google Shape;206;p31"/>
          <p:cNvPicPr preferRelativeResize="0"/>
          <p:nvPr/>
        </p:nvPicPr>
        <p:blipFill>
          <a:blip r:embed="rId4">
            <a:alphaModFix/>
          </a:blip>
          <a:stretch>
            <a:fillRect/>
          </a:stretch>
        </p:blipFill>
        <p:spPr>
          <a:xfrm>
            <a:off x="361488" y="2466450"/>
            <a:ext cx="4019431" cy="213882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p14"/>
          <p:cNvSpPr/>
          <p:nvPr/>
        </p:nvSpPr>
        <p:spPr>
          <a:xfrm>
            <a:off x="0" y="4875225"/>
            <a:ext cx="9153300" cy="268200"/>
          </a:xfrm>
          <a:prstGeom prst="rect">
            <a:avLst/>
          </a:pr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accent1"/>
              </a:solidFill>
            </a:endParaRPr>
          </a:p>
        </p:txBody>
      </p:sp>
      <p:sp>
        <p:nvSpPr>
          <p:cNvPr id="68" name="Google Shape;68;p14"/>
          <p:cNvSpPr txBox="1"/>
          <p:nvPr/>
        </p:nvSpPr>
        <p:spPr>
          <a:xfrm>
            <a:off x="784400" y="750800"/>
            <a:ext cx="8023500" cy="319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chemeClr val="dk1"/>
                </a:solidFill>
              </a:rPr>
              <a:t>Outline –</a:t>
            </a:r>
            <a:endParaRPr b="1" sz="3000">
              <a:solidFill>
                <a:schemeClr val="dk1"/>
              </a:solidFill>
            </a:endParaRPr>
          </a:p>
          <a:p>
            <a:pPr indent="0" lvl="0" marL="0" rtl="0" algn="l">
              <a:spcBef>
                <a:spcPts val="0"/>
              </a:spcBef>
              <a:spcAft>
                <a:spcPts val="0"/>
              </a:spcAft>
              <a:buNone/>
            </a:pPr>
            <a:r>
              <a:t/>
            </a:r>
            <a:endParaRPr b="1" sz="3000">
              <a:solidFill>
                <a:schemeClr val="dk2"/>
              </a:solidFill>
            </a:endParaRPr>
          </a:p>
          <a:p>
            <a:pPr indent="-419100" lvl="0" marL="457200" rtl="0" algn="l">
              <a:spcBef>
                <a:spcPts val="0"/>
              </a:spcBef>
              <a:spcAft>
                <a:spcPts val="0"/>
              </a:spcAft>
              <a:buClr>
                <a:schemeClr val="dk2"/>
              </a:buClr>
              <a:buSzPts val="3000"/>
              <a:buAutoNum type="romanUcPeriod"/>
            </a:pPr>
            <a:r>
              <a:rPr lang="en" sz="3000">
                <a:solidFill>
                  <a:schemeClr val="dk2"/>
                </a:solidFill>
              </a:rPr>
              <a:t>Reproduction of original results on AgeDB,</a:t>
            </a:r>
            <a:br>
              <a:rPr lang="en" sz="3000">
                <a:solidFill>
                  <a:schemeClr val="dk2"/>
                </a:solidFill>
              </a:rPr>
            </a:br>
            <a:endParaRPr sz="3000">
              <a:solidFill>
                <a:schemeClr val="dk2"/>
              </a:solidFill>
            </a:endParaRPr>
          </a:p>
          <a:p>
            <a:pPr indent="-419100" lvl="0" marL="457200" rtl="0" algn="l">
              <a:spcBef>
                <a:spcPts val="0"/>
              </a:spcBef>
              <a:spcAft>
                <a:spcPts val="0"/>
              </a:spcAft>
              <a:buClr>
                <a:schemeClr val="dk2"/>
              </a:buClr>
              <a:buSzPts val="3000"/>
              <a:buAutoNum type="romanUcPeriod"/>
            </a:pPr>
            <a:r>
              <a:rPr lang="en" sz="3000">
                <a:solidFill>
                  <a:schemeClr val="dk2"/>
                </a:solidFill>
              </a:rPr>
              <a:t>(Novel/Extra) Trying the loss on a Graph Regression task.</a:t>
            </a:r>
            <a:endParaRPr sz="3000">
              <a:solidFill>
                <a:schemeClr val="dk2"/>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32"/>
          <p:cNvSpPr/>
          <p:nvPr/>
        </p:nvSpPr>
        <p:spPr>
          <a:xfrm>
            <a:off x="0" y="4875225"/>
            <a:ext cx="9153300" cy="268200"/>
          </a:xfrm>
          <a:prstGeom prst="rect">
            <a:avLst/>
          </a:pr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accent1"/>
              </a:solidFill>
            </a:endParaRPr>
          </a:p>
        </p:txBody>
      </p:sp>
      <p:sp>
        <p:nvSpPr>
          <p:cNvPr id="212" name="Google Shape;212;p32"/>
          <p:cNvSpPr txBox="1"/>
          <p:nvPr/>
        </p:nvSpPr>
        <p:spPr>
          <a:xfrm>
            <a:off x="784400" y="217400"/>
            <a:ext cx="8023500" cy="259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B7B7B7"/>
                </a:solidFill>
              </a:rPr>
              <a:t>Part II</a:t>
            </a:r>
            <a:r>
              <a:rPr b="1" lang="en" sz="3000">
                <a:solidFill>
                  <a:srgbClr val="B7B7B7"/>
                </a:solidFill>
              </a:rPr>
              <a:t>.</a:t>
            </a:r>
            <a:r>
              <a:rPr b="1" lang="en" sz="3000">
                <a:solidFill>
                  <a:schemeClr val="dk2"/>
                </a:solidFill>
              </a:rPr>
              <a:t> </a:t>
            </a:r>
            <a:r>
              <a:rPr b="1" lang="en" sz="3000">
                <a:solidFill>
                  <a:schemeClr val="dk1"/>
                </a:solidFill>
              </a:rPr>
              <a:t>(Novel/Extra)</a:t>
            </a:r>
            <a:r>
              <a:rPr lang="en" sz="3000">
                <a:solidFill>
                  <a:schemeClr val="dk2"/>
                </a:solidFill>
              </a:rPr>
              <a:t> </a:t>
            </a:r>
            <a:r>
              <a:rPr b="1" lang="en" sz="3000">
                <a:solidFill>
                  <a:schemeClr val="dk2"/>
                </a:solidFill>
              </a:rPr>
              <a:t>Trying the loss on a Graph Regression task</a:t>
            </a:r>
            <a:r>
              <a:rPr lang="en" sz="3000">
                <a:solidFill>
                  <a:schemeClr val="dk2"/>
                </a:solidFill>
              </a:rPr>
              <a:t>,</a:t>
            </a:r>
            <a:endParaRPr sz="3000">
              <a:solidFill>
                <a:schemeClr val="dk2"/>
              </a:solidFill>
            </a:endParaRPr>
          </a:p>
          <a:p>
            <a:pPr indent="0" lvl="0" marL="0" rtl="0" algn="l">
              <a:spcBef>
                <a:spcPts val="0"/>
              </a:spcBef>
              <a:spcAft>
                <a:spcPts val="0"/>
              </a:spcAft>
              <a:buNone/>
            </a:pPr>
            <a:r>
              <a:t/>
            </a:r>
            <a:endParaRPr sz="2500">
              <a:solidFill>
                <a:schemeClr val="dk2"/>
              </a:solidFill>
            </a:endParaRPr>
          </a:p>
          <a:p>
            <a:pPr indent="0" lvl="0" marL="0" rtl="0" algn="l">
              <a:spcBef>
                <a:spcPts val="0"/>
              </a:spcBef>
              <a:spcAft>
                <a:spcPts val="0"/>
              </a:spcAft>
              <a:buNone/>
            </a:pPr>
            <a:r>
              <a:rPr b="1" lang="en" sz="2500">
                <a:solidFill>
                  <a:schemeClr val="accent4"/>
                </a:solidFill>
              </a:rPr>
              <a:t>A</a:t>
            </a:r>
            <a:r>
              <a:rPr b="1" lang="en" sz="2500">
                <a:solidFill>
                  <a:schemeClr val="accent4"/>
                </a:solidFill>
              </a:rPr>
              <a:t>pproach / Interesting findings</a:t>
            </a:r>
            <a:r>
              <a:rPr lang="en" sz="2500">
                <a:solidFill>
                  <a:schemeClr val="dk2"/>
                </a:solidFill>
              </a:rPr>
              <a:t>,</a:t>
            </a:r>
            <a:endParaRPr sz="2500">
              <a:solidFill>
                <a:schemeClr val="dk2"/>
              </a:solidFill>
            </a:endParaRPr>
          </a:p>
          <a:p>
            <a:pPr indent="0" lvl="0" marL="0" rtl="0" algn="l">
              <a:spcBef>
                <a:spcPts val="0"/>
              </a:spcBef>
              <a:spcAft>
                <a:spcPts val="0"/>
              </a:spcAft>
              <a:buNone/>
            </a:pPr>
            <a:r>
              <a:t/>
            </a:r>
            <a:endParaRPr sz="2500">
              <a:solidFill>
                <a:schemeClr val="dk2"/>
              </a:solidFill>
            </a:endParaRPr>
          </a:p>
          <a:p>
            <a:pPr indent="0" lvl="0" marL="0" rtl="0" algn="l">
              <a:spcBef>
                <a:spcPts val="0"/>
              </a:spcBef>
              <a:spcAft>
                <a:spcPts val="0"/>
              </a:spcAft>
              <a:buNone/>
            </a:pPr>
            <a:r>
              <a:rPr lang="en" sz="2500">
                <a:solidFill>
                  <a:schemeClr val="dk2"/>
                </a:solidFill>
              </a:rPr>
              <a:t>A bigger MLP, </a:t>
            </a:r>
            <a:r>
              <a:rPr b="1" lang="en" sz="2500">
                <a:solidFill>
                  <a:schemeClr val="dk2"/>
                </a:solidFill>
              </a:rPr>
              <a:t>doesn’t</a:t>
            </a:r>
            <a:r>
              <a:rPr lang="en" sz="2500">
                <a:solidFill>
                  <a:schemeClr val="dk2"/>
                </a:solidFill>
              </a:rPr>
              <a:t> work!</a:t>
            </a:r>
            <a:endParaRPr sz="2500">
              <a:solidFill>
                <a:schemeClr val="dk2"/>
              </a:solidFill>
            </a:endParaRPr>
          </a:p>
          <a:p>
            <a:pPr indent="0" lvl="0" marL="0" rtl="0" algn="l">
              <a:spcBef>
                <a:spcPts val="0"/>
              </a:spcBef>
              <a:spcAft>
                <a:spcPts val="0"/>
              </a:spcAft>
              <a:buNone/>
            </a:pPr>
            <a:r>
              <a:t/>
            </a:r>
            <a:endParaRPr sz="2500">
              <a:solidFill>
                <a:schemeClr val="dk2"/>
              </a:solidFill>
            </a:endParaRPr>
          </a:p>
          <a:p>
            <a:pPr indent="0" lvl="0" marL="0" rtl="0" algn="l">
              <a:spcBef>
                <a:spcPts val="0"/>
              </a:spcBef>
              <a:spcAft>
                <a:spcPts val="0"/>
              </a:spcAft>
              <a:buNone/>
            </a:pPr>
            <a:r>
              <a:t/>
            </a:r>
            <a:endParaRPr sz="2500">
              <a:solidFill>
                <a:schemeClr val="dk2"/>
              </a:solidFill>
            </a:endParaRPr>
          </a:p>
        </p:txBody>
      </p:sp>
      <p:pic>
        <p:nvPicPr>
          <p:cNvPr id="213" name="Google Shape;213;p32"/>
          <p:cNvPicPr preferRelativeResize="0"/>
          <p:nvPr/>
        </p:nvPicPr>
        <p:blipFill>
          <a:blip r:embed="rId3">
            <a:alphaModFix/>
          </a:blip>
          <a:stretch>
            <a:fillRect/>
          </a:stretch>
        </p:blipFill>
        <p:spPr>
          <a:xfrm>
            <a:off x="157050" y="3228287"/>
            <a:ext cx="8839197" cy="1404556"/>
          </a:xfrm>
          <a:prstGeom prst="rect">
            <a:avLst/>
          </a:prstGeom>
          <a:noFill/>
          <a:ln>
            <a:noFill/>
          </a:ln>
        </p:spPr>
      </p:pic>
      <p:pic>
        <p:nvPicPr>
          <p:cNvPr id="214" name="Google Shape;214;p32"/>
          <p:cNvPicPr preferRelativeResize="0"/>
          <p:nvPr/>
        </p:nvPicPr>
        <p:blipFill>
          <a:blip r:embed="rId4">
            <a:alphaModFix/>
          </a:blip>
          <a:stretch>
            <a:fillRect/>
          </a:stretch>
        </p:blipFill>
        <p:spPr>
          <a:xfrm>
            <a:off x="5050525" y="2028288"/>
            <a:ext cx="1739900" cy="957625"/>
          </a:xfrm>
          <a:prstGeom prst="rect">
            <a:avLst/>
          </a:prstGeom>
          <a:noFill/>
          <a:ln>
            <a:noFill/>
          </a:ln>
        </p:spPr>
      </p:pic>
      <p:pic>
        <p:nvPicPr>
          <p:cNvPr id="215" name="Google Shape;215;p32"/>
          <p:cNvPicPr preferRelativeResize="0"/>
          <p:nvPr/>
        </p:nvPicPr>
        <p:blipFill>
          <a:blip r:embed="rId5">
            <a:alphaModFix/>
          </a:blip>
          <a:stretch>
            <a:fillRect/>
          </a:stretch>
        </p:blipFill>
        <p:spPr>
          <a:xfrm>
            <a:off x="5444475" y="3012237"/>
            <a:ext cx="3708817" cy="189750"/>
          </a:xfrm>
          <a:prstGeom prst="rect">
            <a:avLst/>
          </a:prstGeom>
          <a:noFill/>
          <a:ln>
            <a:noFill/>
          </a:ln>
        </p:spPr>
      </p:pic>
      <p:sp>
        <p:nvSpPr>
          <p:cNvPr id="216" name="Google Shape;216;p32"/>
          <p:cNvSpPr/>
          <p:nvPr/>
        </p:nvSpPr>
        <p:spPr>
          <a:xfrm rot="5400000">
            <a:off x="6973838" y="2260938"/>
            <a:ext cx="650100" cy="621600"/>
          </a:xfrm>
          <a:prstGeom prst="bentArrow">
            <a:avLst>
              <a:gd fmla="val 25000" name="adj1"/>
              <a:gd fmla="val 25000" name="adj2"/>
              <a:gd fmla="val 25000" name="adj3"/>
              <a:gd fmla="val 43750" name="adj4"/>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33"/>
          <p:cNvSpPr/>
          <p:nvPr/>
        </p:nvSpPr>
        <p:spPr>
          <a:xfrm>
            <a:off x="0" y="4875225"/>
            <a:ext cx="9153300" cy="268200"/>
          </a:xfrm>
          <a:prstGeom prst="rect">
            <a:avLst/>
          </a:pr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accent1"/>
              </a:solidFill>
            </a:endParaRPr>
          </a:p>
        </p:txBody>
      </p:sp>
      <p:sp>
        <p:nvSpPr>
          <p:cNvPr id="222" name="Google Shape;222;p33"/>
          <p:cNvSpPr txBox="1"/>
          <p:nvPr/>
        </p:nvSpPr>
        <p:spPr>
          <a:xfrm>
            <a:off x="784400" y="217400"/>
            <a:ext cx="8023500" cy="259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B7B7B7"/>
                </a:solidFill>
              </a:rPr>
              <a:t>Part II.</a:t>
            </a:r>
            <a:r>
              <a:rPr b="1" lang="en" sz="3000">
                <a:solidFill>
                  <a:schemeClr val="dk2"/>
                </a:solidFill>
              </a:rPr>
              <a:t> </a:t>
            </a:r>
            <a:r>
              <a:rPr b="1" lang="en" sz="3000">
                <a:solidFill>
                  <a:schemeClr val="dk1"/>
                </a:solidFill>
              </a:rPr>
              <a:t>(Novel/Extra)</a:t>
            </a:r>
            <a:r>
              <a:rPr lang="en" sz="3000">
                <a:solidFill>
                  <a:schemeClr val="dk2"/>
                </a:solidFill>
              </a:rPr>
              <a:t> </a:t>
            </a:r>
            <a:r>
              <a:rPr b="1" lang="en" sz="3000">
                <a:solidFill>
                  <a:schemeClr val="dk2"/>
                </a:solidFill>
              </a:rPr>
              <a:t>Trying the loss on a Graph Regression task</a:t>
            </a:r>
            <a:r>
              <a:rPr lang="en" sz="3000">
                <a:solidFill>
                  <a:schemeClr val="dk2"/>
                </a:solidFill>
              </a:rPr>
              <a:t>,</a:t>
            </a:r>
            <a:endParaRPr sz="3000">
              <a:solidFill>
                <a:schemeClr val="dk2"/>
              </a:solidFill>
            </a:endParaRPr>
          </a:p>
          <a:p>
            <a:pPr indent="0" lvl="0" marL="0" rtl="0" algn="l">
              <a:spcBef>
                <a:spcPts val="0"/>
              </a:spcBef>
              <a:spcAft>
                <a:spcPts val="0"/>
              </a:spcAft>
              <a:buNone/>
            </a:pPr>
            <a:r>
              <a:t/>
            </a:r>
            <a:endParaRPr sz="2500">
              <a:solidFill>
                <a:schemeClr val="dk2"/>
              </a:solidFill>
            </a:endParaRPr>
          </a:p>
          <a:p>
            <a:pPr indent="0" lvl="0" marL="0" rtl="0" algn="l">
              <a:spcBef>
                <a:spcPts val="0"/>
              </a:spcBef>
              <a:spcAft>
                <a:spcPts val="0"/>
              </a:spcAft>
              <a:buNone/>
            </a:pPr>
            <a:r>
              <a:rPr b="1" lang="en" sz="2500">
                <a:solidFill>
                  <a:schemeClr val="accent4"/>
                </a:solidFill>
              </a:rPr>
              <a:t>Approach / Interesting findings</a:t>
            </a:r>
            <a:r>
              <a:rPr lang="en" sz="2500">
                <a:solidFill>
                  <a:schemeClr val="dk2"/>
                </a:solidFill>
              </a:rPr>
              <a:t>,</a:t>
            </a:r>
            <a:endParaRPr sz="2500">
              <a:solidFill>
                <a:schemeClr val="dk2"/>
              </a:solidFill>
            </a:endParaRPr>
          </a:p>
          <a:p>
            <a:pPr indent="0" lvl="0" marL="0" rtl="0" algn="l">
              <a:spcBef>
                <a:spcPts val="0"/>
              </a:spcBef>
              <a:spcAft>
                <a:spcPts val="0"/>
              </a:spcAft>
              <a:buNone/>
            </a:pPr>
            <a:r>
              <a:rPr lang="en" sz="2500">
                <a:solidFill>
                  <a:schemeClr val="dk2"/>
                </a:solidFill>
              </a:rPr>
              <a:t>Bigger LR for RnC.</a:t>
            </a:r>
            <a:endParaRPr sz="2500">
              <a:solidFill>
                <a:schemeClr val="dk2"/>
              </a:solidFill>
            </a:endParaRPr>
          </a:p>
          <a:p>
            <a:pPr indent="0" lvl="0" marL="0" rtl="0" algn="l">
              <a:spcBef>
                <a:spcPts val="0"/>
              </a:spcBef>
              <a:spcAft>
                <a:spcPts val="0"/>
              </a:spcAft>
              <a:buNone/>
            </a:pPr>
            <a:r>
              <a:t/>
            </a:r>
            <a:endParaRPr sz="2500">
              <a:solidFill>
                <a:schemeClr val="dk2"/>
              </a:solidFill>
            </a:endParaRPr>
          </a:p>
          <a:p>
            <a:pPr indent="0" lvl="0" marL="0" rtl="0" algn="l">
              <a:spcBef>
                <a:spcPts val="0"/>
              </a:spcBef>
              <a:spcAft>
                <a:spcPts val="0"/>
              </a:spcAft>
              <a:buNone/>
            </a:pPr>
            <a:r>
              <a:t/>
            </a:r>
            <a:endParaRPr sz="2500">
              <a:solidFill>
                <a:schemeClr val="dk2"/>
              </a:solidFill>
            </a:endParaRPr>
          </a:p>
        </p:txBody>
      </p:sp>
      <p:pic>
        <p:nvPicPr>
          <p:cNvPr id="223" name="Google Shape;223;p33"/>
          <p:cNvPicPr preferRelativeResize="0"/>
          <p:nvPr/>
        </p:nvPicPr>
        <p:blipFill>
          <a:blip r:embed="rId3">
            <a:alphaModFix/>
          </a:blip>
          <a:stretch>
            <a:fillRect/>
          </a:stretch>
        </p:blipFill>
        <p:spPr>
          <a:xfrm>
            <a:off x="157050" y="3396563"/>
            <a:ext cx="8839202" cy="1393424"/>
          </a:xfrm>
          <a:prstGeom prst="rect">
            <a:avLst/>
          </a:prstGeom>
          <a:noFill/>
          <a:ln>
            <a:noFill/>
          </a:ln>
        </p:spPr>
      </p:pic>
      <p:pic>
        <p:nvPicPr>
          <p:cNvPr id="224" name="Google Shape;224;p33"/>
          <p:cNvPicPr preferRelativeResize="0"/>
          <p:nvPr/>
        </p:nvPicPr>
        <p:blipFill>
          <a:blip r:embed="rId4">
            <a:alphaModFix/>
          </a:blip>
          <a:stretch>
            <a:fillRect/>
          </a:stretch>
        </p:blipFill>
        <p:spPr>
          <a:xfrm>
            <a:off x="5859151" y="1131775"/>
            <a:ext cx="2736374" cy="217954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34"/>
          <p:cNvSpPr/>
          <p:nvPr/>
        </p:nvSpPr>
        <p:spPr>
          <a:xfrm>
            <a:off x="0" y="4875225"/>
            <a:ext cx="9153300" cy="268200"/>
          </a:xfrm>
          <a:prstGeom prst="rect">
            <a:avLst/>
          </a:pr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accent1"/>
              </a:solidFill>
            </a:endParaRPr>
          </a:p>
        </p:txBody>
      </p:sp>
      <p:sp>
        <p:nvSpPr>
          <p:cNvPr id="230" name="Google Shape;230;p34"/>
          <p:cNvSpPr txBox="1"/>
          <p:nvPr/>
        </p:nvSpPr>
        <p:spPr>
          <a:xfrm>
            <a:off x="784400" y="217400"/>
            <a:ext cx="8023500" cy="259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B7B7B7"/>
                </a:solidFill>
              </a:rPr>
              <a:t>Part II.</a:t>
            </a:r>
            <a:r>
              <a:rPr b="1" lang="en" sz="3000">
                <a:solidFill>
                  <a:schemeClr val="dk2"/>
                </a:solidFill>
              </a:rPr>
              <a:t> </a:t>
            </a:r>
            <a:r>
              <a:rPr b="1" lang="en" sz="3000">
                <a:solidFill>
                  <a:schemeClr val="dk1"/>
                </a:solidFill>
              </a:rPr>
              <a:t>(Novel/Extra)</a:t>
            </a:r>
            <a:r>
              <a:rPr lang="en" sz="3000">
                <a:solidFill>
                  <a:schemeClr val="dk2"/>
                </a:solidFill>
              </a:rPr>
              <a:t> </a:t>
            </a:r>
            <a:r>
              <a:rPr b="1" lang="en" sz="3000">
                <a:solidFill>
                  <a:schemeClr val="dk2"/>
                </a:solidFill>
              </a:rPr>
              <a:t>Trying the loss on a Graph Regression task</a:t>
            </a:r>
            <a:r>
              <a:rPr lang="en" sz="3000">
                <a:solidFill>
                  <a:schemeClr val="dk2"/>
                </a:solidFill>
              </a:rPr>
              <a:t>,</a:t>
            </a:r>
            <a:endParaRPr sz="3000">
              <a:solidFill>
                <a:schemeClr val="dk2"/>
              </a:solidFill>
            </a:endParaRPr>
          </a:p>
          <a:p>
            <a:pPr indent="0" lvl="0" marL="0" rtl="0" algn="l">
              <a:spcBef>
                <a:spcPts val="0"/>
              </a:spcBef>
              <a:spcAft>
                <a:spcPts val="0"/>
              </a:spcAft>
              <a:buNone/>
            </a:pPr>
            <a:r>
              <a:t/>
            </a:r>
            <a:endParaRPr sz="2500">
              <a:solidFill>
                <a:schemeClr val="dk2"/>
              </a:solidFill>
            </a:endParaRPr>
          </a:p>
          <a:p>
            <a:pPr indent="0" lvl="0" marL="0" rtl="0" algn="l">
              <a:spcBef>
                <a:spcPts val="0"/>
              </a:spcBef>
              <a:spcAft>
                <a:spcPts val="0"/>
              </a:spcAft>
              <a:buNone/>
            </a:pPr>
            <a:r>
              <a:rPr b="1" lang="en" sz="2500">
                <a:solidFill>
                  <a:schemeClr val="accent4"/>
                </a:solidFill>
              </a:rPr>
              <a:t>Approach / Interesting findings</a:t>
            </a:r>
            <a:r>
              <a:rPr lang="en" sz="2500">
                <a:solidFill>
                  <a:schemeClr val="dk2"/>
                </a:solidFill>
              </a:rPr>
              <a:t>,</a:t>
            </a:r>
            <a:endParaRPr sz="2500">
              <a:solidFill>
                <a:schemeClr val="dk2"/>
              </a:solidFill>
            </a:endParaRPr>
          </a:p>
          <a:p>
            <a:pPr indent="0" lvl="0" marL="0" rtl="0" algn="l">
              <a:spcBef>
                <a:spcPts val="0"/>
              </a:spcBef>
              <a:spcAft>
                <a:spcPts val="0"/>
              </a:spcAft>
              <a:buNone/>
            </a:pPr>
            <a:r>
              <a:rPr lang="en" sz="2500">
                <a:solidFill>
                  <a:schemeClr val="dk2"/>
                </a:solidFill>
              </a:rPr>
              <a:t>Expose normal-L1 and RnC to </a:t>
            </a:r>
            <a:r>
              <a:rPr b="1" lang="en" sz="2500">
                <a:solidFill>
                  <a:schemeClr val="dk2"/>
                </a:solidFill>
              </a:rPr>
              <a:t>same information</a:t>
            </a:r>
            <a:r>
              <a:rPr lang="en" sz="2500">
                <a:solidFill>
                  <a:schemeClr val="dk2"/>
                </a:solidFill>
              </a:rPr>
              <a:t>.</a:t>
            </a:r>
            <a:endParaRPr sz="2500">
              <a:solidFill>
                <a:schemeClr val="dk2"/>
              </a:solidFill>
            </a:endParaRPr>
          </a:p>
          <a:p>
            <a:pPr indent="0" lvl="0" marL="0" rtl="0" algn="l">
              <a:spcBef>
                <a:spcPts val="0"/>
              </a:spcBef>
              <a:spcAft>
                <a:spcPts val="0"/>
              </a:spcAft>
              <a:buNone/>
            </a:pPr>
            <a:r>
              <a:t/>
            </a:r>
            <a:endParaRPr sz="2500">
              <a:solidFill>
                <a:schemeClr val="dk2"/>
              </a:solidFill>
            </a:endParaRPr>
          </a:p>
          <a:p>
            <a:pPr indent="0" lvl="0" marL="0" rtl="0" algn="l">
              <a:spcBef>
                <a:spcPts val="0"/>
              </a:spcBef>
              <a:spcAft>
                <a:spcPts val="0"/>
              </a:spcAft>
              <a:buNone/>
            </a:pPr>
            <a:r>
              <a:t/>
            </a:r>
            <a:endParaRPr sz="2500">
              <a:solidFill>
                <a:schemeClr val="dk2"/>
              </a:solidFill>
            </a:endParaRPr>
          </a:p>
        </p:txBody>
      </p:sp>
      <p:pic>
        <p:nvPicPr>
          <p:cNvPr id="231" name="Google Shape;231;p34"/>
          <p:cNvPicPr preferRelativeResize="0"/>
          <p:nvPr/>
        </p:nvPicPr>
        <p:blipFill>
          <a:blip r:embed="rId3">
            <a:alphaModFix/>
          </a:blip>
          <a:stretch>
            <a:fillRect/>
          </a:stretch>
        </p:blipFill>
        <p:spPr>
          <a:xfrm>
            <a:off x="373575" y="2812700"/>
            <a:ext cx="8396843" cy="17577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35"/>
          <p:cNvSpPr/>
          <p:nvPr/>
        </p:nvSpPr>
        <p:spPr>
          <a:xfrm>
            <a:off x="0" y="4875225"/>
            <a:ext cx="9153300" cy="268200"/>
          </a:xfrm>
          <a:prstGeom prst="rect">
            <a:avLst/>
          </a:pr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accent1"/>
              </a:solidFill>
            </a:endParaRPr>
          </a:p>
        </p:txBody>
      </p:sp>
      <p:sp>
        <p:nvSpPr>
          <p:cNvPr id="237" name="Google Shape;237;p35"/>
          <p:cNvSpPr txBox="1"/>
          <p:nvPr/>
        </p:nvSpPr>
        <p:spPr>
          <a:xfrm>
            <a:off x="784400" y="217400"/>
            <a:ext cx="8023500" cy="434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B7B7B7"/>
                </a:solidFill>
              </a:rPr>
              <a:t>Part II.</a:t>
            </a:r>
            <a:r>
              <a:rPr b="1" lang="en" sz="3000">
                <a:solidFill>
                  <a:schemeClr val="dk2"/>
                </a:solidFill>
              </a:rPr>
              <a:t> </a:t>
            </a:r>
            <a:r>
              <a:rPr b="1" lang="en" sz="3000">
                <a:solidFill>
                  <a:schemeClr val="dk1"/>
                </a:solidFill>
              </a:rPr>
              <a:t>(Novel/Extra)</a:t>
            </a:r>
            <a:r>
              <a:rPr lang="en" sz="3000">
                <a:solidFill>
                  <a:schemeClr val="dk2"/>
                </a:solidFill>
              </a:rPr>
              <a:t> </a:t>
            </a:r>
            <a:r>
              <a:rPr b="1" lang="en" sz="3000">
                <a:solidFill>
                  <a:schemeClr val="dk2"/>
                </a:solidFill>
              </a:rPr>
              <a:t>Trying the loss on a Graph Regression task</a:t>
            </a:r>
            <a:r>
              <a:rPr lang="en" sz="3000">
                <a:solidFill>
                  <a:schemeClr val="dk2"/>
                </a:solidFill>
              </a:rPr>
              <a:t>,</a:t>
            </a:r>
            <a:endParaRPr sz="3000">
              <a:solidFill>
                <a:schemeClr val="dk2"/>
              </a:solidFill>
            </a:endParaRPr>
          </a:p>
          <a:p>
            <a:pPr indent="0" lvl="0" marL="0" rtl="0" algn="l">
              <a:spcBef>
                <a:spcPts val="0"/>
              </a:spcBef>
              <a:spcAft>
                <a:spcPts val="0"/>
              </a:spcAft>
              <a:buNone/>
            </a:pPr>
            <a:r>
              <a:t/>
            </a:r>
            <a:endParaRPr sz="2500">
              <a:solidFill>
                <a:schemeClr val="dk2"/>
              </a:solidFill>
            </a:endParaRPr>
          </a:p>
          <a:p>
            <a:pPr indent="0" lvl="0" marL="0" rtl="0" algn="l">
              <a:spcBef>
                <a:spcPts val="0"/>
              </a:spcBef>
              <a:spcAft>
                <a:spcPts val="0"/>
              </a:spcAft>
              <a:buNone/>
            </a:pPr>
            <a:r>
              <a:rPr b="1" lang="en" sz="2500">
                <a:solidFill>
                  <a:schemeClr val="accent4"/>
                </a:solidFill>
              </a:rPr>
              <a:t>Further experiments?</a:t>
            </a:r>
            <a:endParaRPr sz="2500">
              <a:solidFill>
                <a:schemeClr val="dk2"/>
              </a:solidFill>
            </a:endParaRPr>
          </a:p>
          <a:p>
            <a:pPr indent="0" lvl="0" marL="0" rtl="0" algn="l">
              <a:spcBef>
                <a:spcPts val="0"/>
              </a:spcBef>
              <a:spcAft>
                <a:spcPts val="0"/>
              </a:spcAft>
              <a:buNone/>
            </a:pPr>
            <a:r>
              <a:t/>
            </a:r>
            <a:endParaRPr sz="2500">
              <a:solidFill>
                <a:schemeClr val="dk2"/>
              </a:solidFill>
            </a:endParaRPr>
          </a:p>
          <a:p>
            <a:pPr indent="-387350" lvl="0" marL="457200" rtl="0" algn="l">
              <a:spcBef>
                <a:spcPts val="0"/>
              </a:spcBef>
              <a:spcAft>
                <a:spcPts val="0"/>
              </a:spcAft>
              <a:buClr>
                <a:schemeClr val="dk2"/>
              </a:buClr>
              <a:buSzPts val="2500"/>
              <a:buAutoNum type="arabicPeriod"/>
            </a:pPr>
            <a:r>
              <a:rPr lang="en" sz="2500">
                <a:solidFill>
                  <a:schemeClr val="dk2"/>
                </a:solidFill>
              </a:rPr>
              <a:t>Test till what epoch does RnC performance really increase? Because, loss was decreasing.</a:t>
            </a:r>
            <a:endParaRPr sz="2500">
              <a:solidFill>
                <a:schemeClr val="dk2"/>
              </a:solidFill>
            </a:endParaRPr>
          </a:p>
          <a:p>
            <a:pPr indent="-387350" lvl="0" marL="457200" rtl="0" algn="l">
              <a:spcBef>
                <a:spcPts val="0"/>
              </a:spcBef>
              <a:spcAft>
                <a:spcPts val="0"/>
              </a:spcAft>
              <a:buClr>
                <a:schemeClr val="dk2"/>
              </a:buClr>
              <a:buSzPts val="2500"/>
              <a:buAutoNum type="arabicPeriod"/>
            </a:pPr>
            <a:r>
              <a:rPr lang="en" sz="2500">
                <a:solidFill>
                  <a:schemeClr val="dk2"/>
                </a:solidFill>
              </a:rPr>
              <a:t>Try to see what hyperparams work for a bigger MLP?</a:t>
            </a:r>
            <a:endParaRPr sz="2500">
              <a:solidFill>
                <a:schemeClr val="dk2"/>
              </a:solidFill>
            </a:endParaRPr>
          </a:p>
          <a:p>
            <a:pPr indent="-387350" lvl="0" marL="457200" rtl="0" algn="l">
              <a:spcBef>
                <a:spcPts val="0"/>
              </a:spcBef>
              <a:spcAft>
                <a:spcPts val="0"/>
              </a:spcAft>
              <a:buClr>
                <a:schemeClr val="dk2"/>
              </a:buClr>
              <a:buSzPts val="2500"/>
              <a:buAutoNum type="arabicPeriod"/>
            </a:pPr>
            <a:r>
              <a:rPr lang="en" sz="2500">
                <a:solidFill>
                  <a:schemeClr val="dk2"/>
                </a:solidFill>
              </a:rPr>
              <a:t>More regression datasets?</a:t>
            </a:r>
            <a:endParaRPr sz="2500">
              <a:solidFill>
                <a:schemeClr val="dk2"/>
              </a:solidFill>
            </a:endParaRPr>
          </a:p>
          <a:p>
            <a:pPr indent="0" lvl="0" marL="0" rtl="0" algn="l">
              <a:spcBef>
                <a:spcPts val="0"/>
              </a:spcBef>
              <a:spcAft>
                <a:spcPts val="0"/>
              </a:spcAft>
              <a:buNone/>
            </a:pPr>
            <a:r>
              <a:t/>
            </a:r>
            <a:endParaRPr sz="2500">
              <a:solidFill>
                <a:schemeClr val="dk2"/>
              </a:solidFill>
            </a:endParaRPr>
          </a:p>
          <a:p>
            <a:pPr indent="0" lvl="0" marL="0" rtl="0" algn="l">
              <a:spcBef>
                <a:spcPts val="0"/>
              </a:spcBef>
              <a:spcAft>
                <a:spcPts val="0"/>
              </a:spcAft>
              <a:buNone/>
            </a:pPr>
            <a:r>
              <a:t/>
            </a:r>
            <a:endParaRPr sz="2500">
              <a:solidFill>
                <a:schemeClr val="dk2"/>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36"/>
          <p:cNvSpPr/>
          <p:nvPr/>
        </p:nvSpPr>
        <p:spPr>
          <a:xfrm>
            <a:off x="0" y="4875225"/>
            <a:ext cx="9153300" cy="268200"/>
          </a:xfrm>
          <a:prstGeom prst="rect">
            <a:avLst/>
          </a:pr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accent1"/>
              </a:solidFill>
            </a:endParaRPr>
          </a:p>
        </p:txBody>
      </p:sp>
      <p:sp>
        <p:nvSpPr>
          <p:cNvPr id="243" name="Google Shape;243;p36"/>
          <p:cNvSpPr txBox="1"/>
          <p:nvPr/>
        </p:nvSpPr>
        <p:spPr>
          <a:xfrm>
            <a:off x="2268300" y="2230050"/>
            <a:ext cx="4616700" cy="68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chemeClr val="dk2"/>
                </a:solidFill>
              </a:rPr>
              <a:t>Thank you! Questions?</a:t>
            </a:r>
            <a:endParaRPr b="1" sz="3000">
              <a:solidFill>
                <a:schemeClr val="dk2"/>
              </a:solidFill>
            </a:endParaRPr>
          </a:p>
        </p:txBody>
      </p:sp>
      <p:sp>
        <p:nvSpPr>
          <p:cNvPr id="244" name="Google Shape;244;p36"/>
          <p:cNvSpPr txBox="1"/>
          <p:nvPr/>
        </p:nvSpPr>
        <p:spPr>
          <a:xfrm>
            <a:off x="-4650" y="2958275"/>
            <a:ext cx="9153300" cy="717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solidFill>
                  <a:schemeClr val="dk2"/>
                </a:solidFill>
              </a:rPr>
              <a:t>[</a:t>
            </a:r>
            <a:r>
              <a:rPr lang="en" sz="1500" u="sng">
                <a:solidFill>
                  <a:schemeClr val="hlink"/>
                </a:solidFill>
                <a:hlinkClick r:id="rId3"/>
              </a:rPr>
              <a:t>link to our public </a:t>
            </a:r>
            <a:r>
              <a:rPr lang="en" sz="1500" u="sng">
                <a:solidFill>
                  <a:schemeClr val="hlink"/>
                </a:solidFill>
                <a:hlinkClick r:id="rId4"/>
              </a:rPr>
              <a:t>repository with all the code</a:t>
            </a:r>
            <a:r>
              <a:rPr lang="en" sz="1500">
                <a:solidFill>
                  <a:schemeClr val="dk2"/>
                </a:solidFill>
              </a:rPr>
              <a:t>]</a:t>
            </a:r>
            <a:endParaRPr sz="1500">
              <a:solidFill>
                <a:schemeClr val="dk2"/>
              </a:solidFill>
            </a:endParaRPr>
          </a:p>
          <a:p>
            <a:pPr indent="0" lvl="0" marL="0" rtl="0" algn="ctr">
              <a:spcBef>
                <a:spcPts val="0"/>
              </a:spcBef>
              <a:spcAft>
                <a:spcPts val="0"/>
              </a:spcAft>
              <a:buNone/>
            </a:pPr>
            <a:r>
              <a:rPr lang="en" sz="1500">
                <a:solidFill>
                  <a:schemeClr val="dk2"/>
                </a:solidFill>
              </a:rPr>
              <a:t>[</a:t>
            </a:r>
            <a:r>
              <a:rPr lang="en" sz="1500" u="sng">
                <a:solidFill>
                  <a:schemeClr val="hlink"/>
                </a:solidFill>
                <a:hlinkClick r:id="rId5"/>
              </a:rPr>
              <a:t>link to google sheet with </a:t>
            </a:r>
            <a:r>
              <a:rPr lang="en" sz="1500" u="sng">
                <a:solidFill>
                  <a:schemeClr val="hlink"/>
                </a:solidFill>
                <a:hlinkClick r:id="rId6"/>
              </a:rPr>
              <a:t>experimental</a:t>
            </a:r>
            <a:r>
              <a:rPr lang="en" sz="1500" u="sng">
                <a:solidFill>
                  <a:schemeClr val="hlink"/>
                </a:solidFill>
                <a:hlinkClick r:id="rId7"/>
              </a:rPr>
              <a:t> results on the AgeDB dataset</a:t>
            </a:r>
            <a:r>
              <a:rPr lang="en" sz="1500">
                <a:solidFill>
                  <a:schemeClr val="dk2"/>
                </a:solidFill>
              </a:rPr>
              <a:t>]</a:t>
            </a:r>
            <a:endParaRPr sz="1500">
              <a:solidFill>
                <a:schemeClr val="dk2"/>
              </a:solidFill>
            </a:endParaRPr>
          </a:p>
          <a:p>
            <a:pPr indent="0" lvl="0" marL="0" rtl="0" algn="ctr">
              <a:spcBef>
                <a:spcPts val="0"/>
              </a:spcBef>
              <a:spcAft>
                <a:spcPts val="0"/>
              </a:spcAft>
              <a:buNone/>
            </a:pPr>
            <a:r>
              <a:rPr lang="en" sz="1500">
                <a:solidFill>
                  <a:schemeClr val="dk2"/>
                </a:solidFill>
              </a:rPr>
              <a:t>[</a:t>
            </a:r>
            <a:r>
              <a:rPr lang="en" sz="1500" u="sng">
                <a:solidFill>
                  <a:schemeClr val="hlink"/>
                </a:solidFill>
                <a:hlinkClick r:id="rId8"/>
              </a:rPr>
              <a:t>link to google sheet with a (few) more experiments for the ESOL dataset</a:t>
            </a:r>
            <a:r>
              <a:rPr lang="en" sz="1500">
                <a:solidFill>
                  <a:schemeClr val="dk2"/>
                </a:solidFill>
              </a:rPr>
              <a:t>]</a:t>
            </a:r>
            <a:endParaRPr sz="1500">
              <a:solidFill>
                <a:schemeClr val="dk2"/>
              </a:solidFill>
            </a:endParaRPr>
          </a:p>
          <a:p>
            <a:pPr indent="0" lvl="0" marL="0" rtl="0" algn="ctr">
              <a:spcBef>
                <a:spcPts val="0"/>
              </a:spcBef>
              <a:spcAft>
                <a:spcPts val="0"/>
              </a:spcAft>
              <a:buClr>
                <a:schemeClr val="dk1"/>
              </a:buClr>
              <a:buSzPts val="1100"/>
              <a:buFont typeface="Arial"/>
              <a:buNone/>
            </a:pPr>
            <a:r>
              <a:rPr lang="en" sz="1500">
                <a:solidFill>
                  <a:schemeClr val="dk2"/>
                </a:solidFill>
              </a:rPr>
              <a:t>[</a:t>
            </a:r>
            <a:r>
              <a:rPr lang="en" sz="1500" u="sng">
                <a:solidFill>
                  <a:schemeClr val="hlink"/>
                </a:solidFill>
                <a:hlinkClick r:id="rId9"/>
              </a:rPr>
              <a:t>link to the w&amp;b report with all runs on the AgeDB dataset</a:t>
            </a:r>
            <a:r>
              <a:rPr lang="en" sz="1500">
                <a:solidFill>
                  <a:schemeClr val="dk2"/>
                </a:solidFill>
              </a:rPr>
              <a:t>]</a:t>
            </a:r>
            <a:endParaRPr sz="1500">
              <a:solidFill>
                <a:schemeClr val="dk2"/>
              </a:solidFill>
            </a:endParaRPr>
          </a:p>
          <a:p>
            <a:pPr indent="0" lvl="0" marL="0" rtl="0" algn="ctr">
              <a:spcBef>
                <a:spcPts val="0"/>
              </a:spcBef>
              <a:spcAft>
                <a:spcPts val="0"/>
              </a:spcAft>
              <a:buNone/>
            </a:pPr>
            <a:r>
              <a:rPr lang="en" sz="1500">
                <a:solidFill>
                  <a:schemeClr val="dk2"/>
                </a:solidFill>
              </a:rPr>
              <a:t>[</a:t>
            </a:r>
            <a:r>
              <a:rPr lang="en" sz="1500" u="sng">
                <a:solidFill>
                  <a:schemeClr val="hlink"/>
                </a:solidFill>
                <a:hlinkClick r:id="rId10"/>
              </a:rPr>
              <a:t>link to the w&amp;b with all runs on the ESOL dataset</a:t>
            </a:r>
            <a:r>
              <a:rPr lang="en" sz="1500">
                <a:solidFill>
                  <a:schemeClr val="dk2"/>
                </a:solidFill>
              </a:rPr>
              <a:t>]</a:t>
            </a:r>
            <a:endParaRPr sz="1500">
              <a:solidFill>
                <a:schemeClr val="dk2"/>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15"/>
          <p:cNvSpPr/>
          <p:nvPr/>
        </p:nvSpPr>
        <p:spPr>
          <a:xfrm>
            <a:off x="0" y="4875225"/>
            <a:ext cx="9153300" cy="268200"/>
          </a:xfrm>
          <a:prstGeom prst="rect">
            <a:avLst/>
          </a:pr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accent1"/>
              </a:solidFill>
            </a:endParaRPr>
          </a:p>
        </p:txBody>
      </p:sp>
      <p:sp>
        <p:nvSpPr>
          <p:cNvPr id="74" name="Google Shape;74;p15"/>
          <p:cNvSpPr txBox="1"/>
          <p:nvPr/>
        </p:nvSpPr>
        <p:spPr>
          <a:xfrm>
            <a:off x="784400" y="217400"/>
            <a:ext cx="8023500" cy="347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B7B7B7"/>
                </a:solidFill>
              </a:rPr>
              <a:t>Part I.</a:t>
            </a:r>
            <a:r>
              <a:rPr b="1" lang="en" sz="3000">
                <a:solidFill>
                  <a:schemeClr val="dk2"/>
                </a:solidFill>
              </a:rPr>
              <a:t> </a:t>
            </a:r>
            <a:r>
              <a:rPr b="1" lang="en" sz="3000">
                <a:solidFill>
                  <a:schemeClr val="dk2"/>
                </a:solidFill>
              </a:rPr>
              <a:t>Reproduction of original results on AgeDB,</a:t>
            </a:r>
            <a:endParaRPr b="1" sz="3000">
              <a:solidFill>
                <a:schemeClr val="dk2"/>
              </a:solidFill>
            </a:endParaRPr>
          </a:p>
          <a:p>
            <a:pPr indent="0" lvl="0" marL="0" rtl="0" algn="l">
              <a:spcBef>
                <a:spcPts val="0"/>
              </a:spcBef>
              <a:spcAft>
                <a:spcPts val="0"/>
              </a:spcAft>
              <a:buNone/>
            </a:pPr>
            <a:r>
              <a:t/>
            </a:r>
            <a:endParaRPr b="1" sz="3000">
              <a:solidFill>
                <a:schemeClr val="dk2"/>
              </a:solidFill>
            </a:endParaRPr>
          </a:p>
          <a:p>
            <a:pPr indent="0" lvl="0" marL="0" rtl="0" algn="l">
              <a:spcBef>
                <a:spcPts val="0"/>
              </a:spcBef>
              <a:spcAft>
                <a:spcPts val="0"/>
              </a:spcAft>
              <a:buNone/>
            </a:pPr>
            <a:r>
              <a:rPr b="1" lang="en" sz="2500">
                <a:solidFill>
                  <a:schemeClr val="accent4"/>
                </a:solidFill>
              </a:rPr>
              <a:t>Dataset Used </a:t>
            </a:r>
            <a:r>
              <a:rPr b="1" lang="en" sz="2500">
                <a:solidFill>
                  <a:schemeClr val="dk2"/>
                </a:solidFill>
              </a:rPr>
              <a:t>-</a:t>
            </a:r>
            <a:r>
              <a:rPr b="1" lang="en" sz="2500">
                <a:solidFill>
                  <a:schemeClr val="accent4"/>
                </a:solidFill>
              </a:rPr>
              <a:t> </a:t>
            </a:r>
            <a:r>
              <a:rPr b="1" lang="en" sz="2500">
                <a:solidFill>
                  <a:schemeClr val="dk2"/>
                </a:solidFill>
              </a:rPr>
              <a:t>AgeDB</a:t>
            </a:r>
            <a:br>
              <a:rPr b="1" lang="en" sz="2500">
                <a:solidFill>
                  <a:schemeClr val="dk2"/>
                </a:solidFill>
              </a:rPr>
            </a:br>
            <a:endParaRPr b="1" sz="2500">
              <a:solidFill>
                <a:schemeClr val="dk2"/>
              </a:solidFill>
            </a:endParaRPr>
          </a:p>
          <a:p>
            <a:pPr indent="-365125" lvl="0" marL="914400" rtl="0" algn="l">
              <a:spcBef>
                <a:spcPts val="0"/>
              </a:spcBef>
              <a:spcAft>
                <a:spcPts val="0"/>
              </a:spcAft>
              <a:buClr>
                <a:schemeClr val="dk2"/>
              </a:buClr>
              <a:buSzPts val="2150"/>
              <a:buAutoNum type="arabicPeriod"/>
            </a:pPr>
            <a:r>
              <a:rPr lang="en" sz="2150">
                <a:solidFill>
                  <a:schemeClr val="dk2"/>
                </a:solidFill>
              </a:rPr>
              <a:t>Why </a:t>
            </a:r>
            <a:r>
              <a:rPr b="1" lang="en" sz="2150">
                <a:solidFill>
                  <a:schemeClr val="dk2"/>
                </a:solidFill>
              </a:rPr>
              <a:t>AgeDB</a:t>
            </a:r>
            <a:r>
              <a:rPr lang="en" sz="2150">
                <a:solidFill>
                  <a:schemeClr val="dk2"/>
                </a:solidFill>
              </a:rPr>
              <a:t>? Relatively smaller dataset for easier training</a:t>
            </a:r>
            <a:endParaRPr sz="2150">
              <a:solidFill>
                <a:schemeClr val="dk2"/>
              </a:solidFill>
            </a:endParaRPr>
          </a:p>
          <a:p>
            <a:pPr indent="-365125" lvl="0" marL="914400" rtl="0" algn="l">
              <a:spcBef>
                <a:spcPts val="0"/>
              </a:spcBef>
              <a:spcAft>
                <a:spcPts val="0"/>
              </a:spcAft>
              <a:buClr>
                <a:schemeClr val="dk2"/>
              </a:buClr>
              <a:buSzPts val="2150"/>
              <a:buAutoNum type="arabicPeriod"/>
            </a:pPr>
            <a:r>
              <a:rPr lang="en" sz="2150">
                <a:solidFill>
                  <a:schemeClr val="dk2"/>
                </a:solidFill>
              </a:rPr>
              <a:t>~16k celebrity face images and age values</a:t>
            </a:r>
            <a:endParaRPr sz="2150">
              <a:solidFill>
                <a:schemeClr val="dk2"/>
              </a:solidFill>
            </a:endParaRPr>
          </a:p>
          <a:p>
            <a:pPr indent="-365125" lvl="0" marL="914400" rtl="0" algn="l">
              <a:spcBef>
                <a:spcPts val="0"/>
              </a:spcBef>
              <a:spcAft>
                <a:spcPts val="0"/>
              </a:spcAft>
              <a:buClr>
                <a:schemeClr val="dk2"/>
              </a:buClr>
              <a:buSzPts val="2150"/>
              <a:buAutoNum type="arabicPeriod"/>
            </a:pPr>
            <a:r>
              <a:rPr lang="en" sz="2150">
                <a:solidFill>
                  <a:schemeClr val="dk2"/>
                </a:solidFill>
              </a:rPr>
              <a:t>~75:12.5:12.5 train:val:test split</a:t>
            </a:r>
            <a:endParaRPr sz="2150">
              <a:solidFill>
                <a:schemeClr val="dk2"/>
              </a:solidFill>
            </a:endParaRPr>
          </a:p>
          <a:p>
            <a:pPr indent="-365125" lvl="0" marL="914400" rtl="0" algn="l">
              <a:spcBef>
                <a:spcPts val="0"/>
              </a:spcBef>
              <a:spcAft>
                <a:spcPts val="0"/>
              </a:spcAft>
              <a:buClr>
                <a:schemeClr val="dk2"/>
              </a:buClr>
              <a:buSzPts val="2150"/>
              <a:buAutoNum type="arabicPeriod"/>
            </a:pPr>
            <a:r>
              <a:rPr lang="en" sz="2150">
                <a:solidFill>
                  <a:schemeClr val="dk2"/>
                </a:solidFill>
              </a:rPr>
              <a:t>Augmentation: RandomResizedCrop, RandomHorizontalFlip, RandomGrayscale, ColorJitter. </a:t>
            </a:r>
            <a:endParaRPr sz="2150">
              <a:solidFill>
                <a:schemeClr val="dk2"/>
              </a:solidFill>
            </a:endParaRPr>
          </a:p>
          <a:p>
            <a:pPr indent="-365125" lvl="0" marL="914400" rtl="0" algn="l">
              <a:spcBef>
                <a:spcPts val="0"/>
              </a:spcBef>
              <a:spcAft>
                <a:spcPts val="0"/>
              </a:spcAft>
              <a:buClr>
                <a:schemeClr val="dk2"/>
              </a:buClr>
              <a:buSzPts val="2150"/>
              <a:buAutoNum type="arabicPeriod"/>
            </a:pPr>
            <a:r>
              <a:rPr lang="en" sz="2150">
                <a:solidFill>
                  <a:schemeClr val="dk2"/>
                </a:solidFill>
              </a:rPr>
              <a:t>Obtained from </a:t>
            </a:r>
            <a:r>
              <a:rPr lang="en" sz="2150" u="sng">
                <a:solidFill>
                  <a:schemeClr val="hlink"/>
                </a:solidFill>
                <a:hlinkClick r:id="rId3"/>
              </a:rPr>
              <a:t>here</a:t>
            </a:r>
            <a:r>
              <a:rPr lang="en" sz="2150">
                <a:solidFill>
                  <a:schemeClr val="dk2"/>
                </a:solidFill>
              </a:rPr>
              <a:t> (i.bug UK)</a:t>
            </a:r>
            <a:endParaRPr sz="2150">
              <a:solidFill>
                <a:schemeClr val="dk2"/>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16"/>
          <p:cNvSpPr/>
          <p:nvPr/>
        </p:nvSpPr>
        <p:spPr>
          <a:xfrm>
            <a:off x="-9300" y="4875300"/>
            <a:ext cx="9153300" cy="268200"/>
          </a:xfrm>
          <a:prstGeom prst="rect">
            <a:avLst/>
          </a:pr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accent1"/>
              </a:solidFill>
            </a:endParaRPr>
          </a:p>
        </p:txBody>
      </p:sp>
      <p:sp>
        <p:nvSpPr>
          <p:cNvPr id="80" name="Google Shape;80;p16"/>
          <p:cNvSpPr txBox="1"/>
          <p:nvPr/>
        </p:nvSpPr>
        <p:spPr>
          <a:xfrm>
            <a:off x="784400" y="217400"/>
            <a:ext cx="8023500" cy="319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B7B7B7"/>
                </a:solidFill>
              </a:rPr>
              <a:t>Part I.</a:t>
            </a:r>
            <a:r>
              <a:rPr b="1" lang="en" sz="3000">
                <a:solidFill>
                  <a:schemeClr val="dk2"/>
                </a:solidFill>
              </a:rPr>
              <a:t> Reproduction of original results on AgeDB,</a:t>
            </a:r>
            <a:endParaRPr b="1" sz="3000">
              <a:solidFill>
                <a:schemeClr val="dk2"/>
              </a:solidFill>
            </a:endParaRPr>
          </a:p>
          <a:p>
            <a:pPr indent="0" lvl="0" marL="0" rtl="0" algn="l">
              <a:spcBef>
                <a:spcPts val="0"/>
              </a:spcBef>
              <a:spcAft>
                <a:spcPts val="0"/>
              </a:spcAft>
              <a:buNone/>
            </a:pPr>
            <a:r>
              <a:t/>
            </a:r>
            <a:endParaRPr b="1" sz="1100">
              <a:solidFill>
                <a:schemeClr val="dk2"/>
              </a:solidFill>
            </a:endParaRPr>
          </a:p>
          <a:p>
            <a:pPr indent="0" lvl="0" marL="0" rtl="0" algn="l">
              <a:lnSpc>
                <a:spcPct val="150000"/>
              </a:lnSpc>
              <a:spcBef>
                <a:spcPts val="0"/>
              </a:spcBef>
              <a:spcAft>
                <a:spcPts val="0"/>
              </a:spcAft>
              <a:buNone/>
            </a:pPr>
            <a:r>
              <a:rPr lang="en" sz="2300">
                <a:solidFill>
                  <a:schemeClr val="dk2"/>
                </a:solidFill>
              </a:rPr>
              <a:t>A few </a:t>
            </a:r>
            <a:r>
              <a:rPr b="1" lang="en" sz="2300">
                <a:solidFill>
                  <a:schemeClr val="accent4"/>
                </a:solidFill>
              </a:rPr>
              <a:t>examples</a:t>
            </a:r>
            <a:r>
              <a:rPr lang="en" sz="2300">
                <a:solidFill>
                  <a:schemeClr val="dk2"/>
                </a:solidFill>
              </a:rPr>
              <a:t>,</a:t>
            </a:r>
            <a:endParaRPr sz="2300">
              <a:solidFill>
                <a:schemeClr val="dk2"/>
              </a:solidFill>
            </a:endParaRPr>
          </a:p>
        </p:txBody>
      </p:sp>
      <p:pic>
        <p:nvPicPr>
          <p:cNvPr id="81" name="Google Shape;81;p16"/>
          <p:cNvPicPr preferRelativeResize="0"/>
          <p:nvPr/>
        </p:nvPicPr>
        <p:blipFill rotWithShape="1">
          <a:blip r:embed="rId3">
            <a:alphaModFix/>
          </a:blip>
          <a:srcRect b="0" l="10028" r="10945" t="0"/>
          <a:stretch/>
        </p:blipFill>
        <p:spPr>
          <a:xfrm>
            <a:off x="745550" y="1906175"/>
            <a:ext cx="3612874" cy="1877025"/>
          </a:xfrm>
          <a:prstGeom prst="rect">
            <a:avLst/>
          </a:prstGeom>
          <a:noFill/>
          <a:ln>
            <a:noFill/>
          </a:ln>
        </p:spPr>
      </p:pic>
      <p:pic>
        <p:nvPicPr>
          <p:cNvPr id="82" name="Google Shape;82;p16"/>
          <p:cNvPicPr preferRelativeResize="0"/>
          <p:nvPr/>
        </p:nvPicPr>
        <p:blipFill rotWithShape="1">
          <a:blip r:embed="rId4">
            <a:alphaModFix/>
          </a:blip>
          <a:srcRect b="0" l="8411" r="9446" t="0"/>
          <a:stretch/>
        </p:blipFill>
        <p:spPr>
          <a:xfrm>
            <a:off x="4572000" y="1897150"/>
            <a:ext cx="4071373" cy="1895075"/>
          </a:xfrm>
          <a:prstGeom prst="rect">
            <a:avLst/>
          </a:prstGeom>
          <a:noFill/>
          <a:ln>
            <a:noFill/>
          </a:ln>
        </p:spPr>
      </p:pic>
      <p:sp>
        <p:nvSpPr>
          <p:cNvPr id="83" name="Google Shape;83;p16"/>
          <p:cNvSpPr txBox="1"/>
          <p:nvPr/>
        </p:nvSpPr>
        <p:spPr>
          <a:xfrm>
            <a:off x="1795425" y="4170613"/>
            <a:ext cx="6091500" cy="52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solidFill>
                  <a:schemeClr val="dk1"/>
                </a:solidFill>
              </a:rPr>
              <a:t>Reference : "AgeB: the first manually collected, in-the-wild age database"</a:t>
            </a:r>
            <a:endParaRPr i="1">
              <a:solidFill>
                <a:schemeClr val="dk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7"/>
          <p:cNvSpPr/>
          <p:nvPr/>
        </p:nvSpPr>
        <p:spPr>
          <a:xfrm>
            <a:off x="0" y="4875225"/>
            <a:ext cx="9153300" cy="268200"/>
          </a:xfrm>
          <a:prstGeom prst="rect">
            <a:avLst/>
          </a:pr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accent1"/>
              </a:solidFill>
            </a:endParaRPr>
          </a:p>
        </p:txBody>
      </p:sp>
      <p:sp>
        <p:nvSpPr>
          <p:cNvPr id="89" name="Google Shape;89;p17"/>
          <p:cNvSpPr txBox="1"/>
          <p:nvPr/>
        </p:nvSpPr>
        <p:spPr>
          <a:xfrm>
            <a:off x="564900" y="257225"/>
            <a:ext cx="8023500" cy="76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500">
                <a:solidFill>
                  <a:schemeClr val="accent4"/>
                </a:solidFill>
              </a:rPr>
              <a:t>Model Definition</a:t>
            </a:r>
            <a:endParaRPr sz="2500">
              <a:solidFill>
                <a:schemeClr val="dk2"/>
              </a:solidFill>
            </a:endParaRPr>
          </a:p>
        </p:txBody>
      </p:sp>
      <p:pic>
        <p:nvPicPr>
          <p:cNvPr id="90" name="Google Shape;90;p17"/>
          <p:cNvPicPr preferRelativeResize="0"/>
          <p:nvPr/>
        </p:nvPicPr>
        <p:blipFill rotWithShape="1">
          <a:blip r:embed="rId3">
            <a:alphaModFix/>
          </a:blip>
          <a:srcRect b="0" l="0" r="10841" t="0"/>
          <a:stretch/>
        </p:blipFill>
        <p:spPr>
          <a:xfrm>
            <a:off x="335525" y="1636325"/>
            <a:ext cx="6191249" cy="1870850"/>
          </a:xfrm>
          <a:prstGeom prst="rect">
            <a:avLst/>
          </a:prstGeom>
          <a:noFill/>
          <a:ln>
            <a:noFill/>
          </a:ln>
        </p:spPr>
      </p:pic>
      <p:pic>
        <p:nvPicPr>
          <p:cNvPr id="91" name="Google Shape;91;p17"/>
          <p:cNvPicPr preferRelativeResize="0"/>
          <p:nvPr/>
        </p:nvPicPr>
        <p:blipFill rotWithShape="1">
          <a:blip r:embed="rId4">
            <a:alphaModFix/>
          </a:blip>
          <a:srcRect b="0" l="52095" r="0" t="21036"/>
          <a:stretch/>
        </p:blipFill>
        <p:spPr>
          <a:xfrm>
            <a:off x="7486781" y="1636325"/>
            <a:ext cx="1553268" cy="1870849"/>
          </a:xfrm>
          <a:prstGeom prst="rect">
            <a:avLst/>
          </a:prstGeom>
          <a:noFill/>
          <a:ln>
            <a:noFill/>
          </a:ln>
        </p:spPr>
      </p:pic>
      <p:sp>
        <p:nvSpPr>
          <p:cNvPr id="92" name="Google Shape;92;p17"/>
          <p:cNvSpPr txBox="1"/>
          <p:nvPr/>
        </p:nvSpPr>
        <p:spPr>
          <a:xfrm>
            <a:off x="2781650" y="3522950"/>
            <a:ext cx="1201500" cy="31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500">
                <a:solidFill>
                  <a:schemeClr val="dk2"/>
                </a:solidFill>
                <a:latin typeface="Montserrat"/>
                <a:ea typeface="Montserrat"/>
                <a:cs typeface="Montserrat"/>
                <a:sym typeface="Montserrat"/>
              </a:rPr>
              <a:t>Encoder </a:t>
            </a:r>
            <a:endParaRPr b="1" sz="1500">
              <a:solidFill>
                <a:schemeClr val="dk2"/>
              </a:solidFill>
              <a:latin typeface="Montserrat"/>
              <a:ea typeface="Montserrat"/>
              <a:cs typeface="Montserrat"/>
              <a:sym typeface="Montserrat"/>
            </a:endParaRPr>
          </a:p>
        </p:txBody>
      </p:sp>
      <p:sp>
        <p:nvSpPr>
          <p:cNvPr id="93" name="Google Shape;93;p17"/>
          <p:cNvSpPr txBox="1"/>
          <p:nvPr/>
        </p:nvSpPr>
        <p:spPr>
          <a:xfrm>
            <a:off x="7221700" y="3507175"/>
            <a:ext cx="1449600" cy="31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500">
                <a:solidFill>
                  <a:schemeClr val="dk2"/>
                </a:solidFill>
                <a:latin typeface="Montserrat"/>
                <a:ea typeface="Montserrat"/>
                <a:cs typeface="Montserrat"/>
                <a:sym typeface="Montserrat"/>
              </a:rPr>
              <a:t>Regressor</a:t>
            </a:r>
            <a:endParaRPr b="1" sz="1500">
              <a:solidFill>
                <a:schemeClr val="dk2"/>
              </a:solidFill>
              <a:latin typeface="Montserrat"/>
              <a:ea typeface="Montserrat"/>
              <a:cs typeface="Montserrat"/>
              <a:sym typeface="Montserrat"/>
            </a:endParaRPr>
          </a:p>
          <a:p>
            <a:pPr indent="0" lvl="0" marL="0" rtl="0" algn="l">
              <a:spcBef>
                <a:spcPts val="0"/>
              </a:spcBef>
              <a:spcAft>
                <a:spcPts val="0"/>
              </a:spcAft>
              <a:buNone/>
            </a:pPr>
            <a:r>
              <a:t/>
            </a:r>
            <a:endParaRPr b="1" sz="1500">
              <a:solidFill>
                <a:schemeClr val="dk2"/>
              </a:solidFill>
              <a:latin typeface="Montserrat"/>
              <a:ea typeface="Montserrat"/>
              <a:cs typeface="Montserrat"/>
              <a:sym typeface="Montserrat"/>
            </a:endParaRPr>
          </a:p>
        </p:txBody>
      </p:sp>
      <p:cxnSp>
        <p:nvCxnSpPr>
          <p:cNvPr id="94" name="Google Shape;94;p17"/>
          <p:cNvCxnSpPr>
            <a:stCxn id="90" idx="3"/>
            <a:endCxn id="91" idx="1"/>
          </p:cNvCxnSpPr>
          <p:nvPr/>
        </p:nvCxnSpPr>
        <p:spPr>
          <a:xfrm>
            <a:off x="6526774" y="2571750"/>
            <a:ext cx="960000" cy="0"/>
          </a:xfrm>
          <a:prstGeom prst="straightConnector1">
            <a:avLst/>
          </a:prstGeom>
          <a:noFill/>
          <a:ln cap="flat" cmpd="sng" w="9525">
            <a:solidFill>
              <a:schemeClr val="dk1"/>
            </a:solidFill>
            <a:prstDash val="solid"/>
            <a:round/>
            <a:headEnd len="med" w="med" type="none"/>
            <a:tailEnd len="med" w="med" type="triangle"/>
          </a:ln>
        </p:spPr>
      </p:cxnSp>
      <p:sp>
        <p:nvSpPr>
          <p:cNvPr id="95" name="Google Shape;95;p17"/>
          <p:cNvSpPr txBox="1"/>
          <p:nvPr/>
        </p:nvSpPr>
        <p:spPr>
          <a:xfrm>
            <a:off x="2688425" y="978475"/>
            <a:ext cx="2173500" cy="36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500">
                <a:solidFill>
                  <a:schemeClr val="dk2"/>
                </a:solidFill>
                <a:latin typeface="Montserrat"/>
                <a:ea typeface="Montserrat"/>
                <a:cs typeface="Montserrat"/>
                <a:sym typeface="Montserrat"/>
              </a:rPr>
              <a:t>ResNet-18</a:t>
            </a:r>
            <a:endParaRPr b="1" sz="1500">
              <a:solidFill>
                <a:schemeClr val="dk2"/>
              </a:solidFill>
              <a:latin typeface="Montserrat"/>
              <a:ea typeface="Montserrat"/>
              <a:cs typeface="Montserrat"/>
              <a:sym typeface="Montserrat"/>
            </a:endParaRPr>
          </a:p>
        </p:txBody>
      </p:sp>
      <p:sp>
        <p:nvSpPr>
          <p:cNvPr id="96" name="Google Shape;96;p17"/>
          <p:cNvSpPr txBox="1"/>
          <p:nvPr/>
        </p:nvSpPr>
        <p:spPr>
          <a:xfrm>
            <a:off x="2587925" y="3868700"/>
            <a:ext cx="1449600" cy="645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i="1" lang="en" sz="1100">
                <a:solidFill>
                  <a:schemeClr val="dk2"/>
                </a:solidFill>
                <a:latin typeface="Montserrat"/>
                <a:ea typeface="Montserrat"/>
                <a:cs typeface="Montserrat"/>
                <a:sym typeface="Montserrat"/>
              </a:rPr>
              <a:t>Losses used to train encoder</a:t>
            </a:r>
            <a:endParaRPr b="1" i="1" sz="1100">
              <a:solidFill>
                <a:schemeClr val="dk2"/>
              </a:solidFill>
              <a:latin typeface="Montserrat"/>
              <a:ea typeface="Montserrat"/>
              <a:cs typeface="Montserrat"/>
              <a:sym typeface="Montserrat"/>
            </a:endParaRPr>
          </a:p>
          <a:p>
            <a:pPr indent="0" lvl="0" marL="0" rtl="0" algn="ctr">
              <a:spcBef>
                <a:spcPts val="0"/>
              </a:spcBef>
              <a:spcAft>
                <a:spcPts val="0"/>
              </a:spcAft>
              <a:buClr>
                <a:schemeClr val="dk1"/>
              </a:buClr>
              <a:buSzPts val="1100"/>
              <a:buFont typeface="Arial"/>
              <a:buNone/>
            </a:pPr>
            <a:r>
              <a:rPr b="1" lang="en" sz="1100">
                <a:solidFill>
                  <a:schemeClr val="dk1"/>
                </a:solidFill>
                <a:latin typeface="Montserrat"/>
                <a:ea typeface="Montserrat"/>
                <a:cs typeface="Montserrat"/>
                <a:sym typeface="Montserrat"/>
              </a:rPr>
              <a:t>L1, RnC</a:t>
            </a:r>
            <a:endParaRPr b="1" sz="1100">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sz="1800">
              <a:solidFill>
                <a:schemeClr val="dk2"/>
              </a:solidFill>
            </a:endParaRPr>
          </a:p>
        </p:txBody>
      </p:sp>
      <p:sp>
        <p:nvSpPr>
          <p:cNvPr id="97" name="Google Shape;97;p17"/>
          <p:cNvSpPr txBox="1"/>
          <p:nvPr/>
        </p:nvSpPr>
        <p:spPr>
          <a:xfrm>
            <a:off x="7106850" y="3868700"/>
            <a:ext cx="1449600" cy="645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i="1" lang="en" sz="1100">
                <a:solidFill>
                  <a:schemeClr val="dk2"/>
                </a:solidFill>
                <a:latin typeface="Montserrat"/>
                <a:ea typeface="Montserrat"/>
                <a:cs typeface="Montserrat"/>
                <a:sym typeface="Montserrat"/>
              </a:rPr>
              <a:t>Losses used to train regressor</a:t>
            </a:r>
            <a:endParaRPr b="1" i="1" sz="1100">
              <a:solidFill>
                <a:schemeClr val="dk2"/>
              </a:solidFill>
              <a:latin typeface="Montserrat"/>
              <a:ea typeface="Montserrat"/>
              <a:cs typeface="Montserrat"/>
              <a:sym typeface="Montserrat"/>
            </a:endParaRPr>
          </a:p>
          <a:p>
            <a:pPr indent="0" lvl="0" marL="0" rtl="0" algn="ctr">
              <a:spcBef>
                <a:spcPts val="0"/>
              </a:spcBef>
              <a:spcAft>
                <a:spcPts val="0"/>
              </a:spcAft>
              <a:buNone/>
            </a:pPr>
            <a:r>
              <a:rPr b="1" lang="en" sz="1100">
                <a:solidFill>
                  <a:schemeClr val="dk1"/>
                </a:solidFill>
                <a:latin typeface="Montserrat"/>
                <a:ea typeface="Montserrat"/>
                <a:cs typeface="Montserrat"/>
                <a:sym typeface="Montserrat"/>
              </a:rPr>
              <a:t>L1, L2, Huber</a:t>
            </a:r>
            <a:endParaRPr b="1" sz="1100">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sz="1800">
              <a:solidFill>
                <a:schemeClr val="dk2"/>
              </a:solidFill>
            </a:endParaRPr>
          </a:p>
        </p:txBody>
      </p:sp>
      <p:sp>
        <p:nvSpPr>
          <p:cNvPr id="98" name="Google Shape;98;p17"/>
          <p:cNvSpPr txBox="1"/>
          <p:nvPr/>
        </p:nvSpPr>
        <p:spPr>
          <a:xfrm>
            <a:off x="6682725" y="978475"/>
            <a:ext cx="2173500" cy="36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500">
                <a:solidFill>
                  <a:schemeClr val="dk2"/>
                </a:solidFill>
                <a:latin typeface="Montserrat"/>
                <a:ea typeface="Montserrat"/>
                <a:cs typeface="Montserrat"/>
                <a:sym typeface="Montserrat"/>
              </a:rPr>
              <a:t>Linear layer</a:t>
            </a:r>
            <a:endParaRPr b="1" sz="1500">
              <a:solidFill>
                <a:schemeClr val="dk2"/>
              </a:solidFill>
              <a:latin typeface="Montserrat"/>
              <a:ea typeface="Montserrat"/>
              <a:cs typeface="Montserrat"/>
              <a:sym typeface="Montserra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18"/>
          <p:cNvSpPr/>
          <p:nvPr/>
        </p:nvSpPr>
        <p:spPr>
          <a:xfrm>
            <a:off x="0" y="4875225"/>
            <a:ext cx="9153300" cy="268200"/>
          </a:xfrm>
          <a:prstGeom prst="rect">
            <a:avLst/>
          </a:pr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accent1"/>
              </a:solidFill>
            </a:endParaRPr>
          </a:p>
        </p:txBody>
      </p:sp>
      <p:sp>
        <p:nvSpPr>
          <p:cNvPr id="104" name="Google Shape;104;p18"/>
          <p:cNvSpPr txBox="1"/>
          <p:nvPr/>
        </p:nvSpPr>
        <p:spPr>
          <a:xfrm>
            <a:off x="564900" y="287825"/>
            <a:ext cx="8023500" cy="76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500">
                <a:solidFill>
                  <a:schemeClr val="accent4"/>
                </a:solidFill>
              </a:rPr>
              <a:t>Experiments</a:t>
            </a:r>
            <a:endParaRPr sz="2500">
              <a:solidFill>
                <a:schemeClr val="dk2"/>
              </a:solidFill>
            </a:endParaRPr>
          </a:p>
        </p:txBody>
      </p:sp>
      <p:pic>
        <p:nvPicPr>
          <p:cNvPr id="105" name="Google Shape;105;p18"/>
          <p:cNvPicPr preferRelativeResize="0"/>
          <p:nvPr/>
        </p:nvPicPr>
        <p:blipFill>
          <a:blip r:embed="rId3">
            <a:alphaModFix/>
          </a:blip>
          <a:stretch>
            <a:fillRect/>
          </a:stretch>
        </p:blipFill>
        <p:spPr>
          <a:xfrm>
            <a:off x="859175" y="1469475"/>
            <a:ext cx="7434949" cy="22045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19"/>
          <p:cNvSpPr/>
          <p:nvPr/>
        </p:nvSpPr>
        <p:spPr>
          <a:xfrm>
            <a:off x="-4653" y="4875225"/>
            <a:ext cx="9153300" cy="268200"/>
          </a:xfrm>
          <a:prstGeom prst="rect">
            <a:avLst/>
          </a:pr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accent1"/>
              </a:solidFill>
            </a:endParaRPr>
          </a:p>
        </p:txBody>
      </p:sp>
      <p:sp>
        <p:nvSpPr>
          <p:cNvPr id="111" name="Google Shape;111;p19"/>
          <p:cNvSpPr txBox="1"/>
          <p:nvPr/>
        </p:nvSpPr>
        <p:spPr>
          <a:xfrm>
            <a:off x="784400" y="369800"/>
            <a:ext cx="8023500" cy="75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chemeClr val="dk2"/>
                </a:solidFill>
              </a:rPr>
              <a:t>Encoder representation Visualisation</a:t>
            </a:r>
            <a:endParaRPr b="1" sz="3000">
              <a:solidFill>
                <a:schemeClr val="dk2"/>
              </a:solidFill>
            </a:endParaRPr>
          </a:p>
          <a:p>
            <a:pPr indent="0" lvl="0" marL="0" rtl="0" algn="l">
              <a:spcBef>
                <a:spcPts val="0"/>
              </a:spcBef>
              <a:spcAft>
                <a:spcPts val="0"/>
              </a:spcAft>
              <a:buNone/>
            </a:pPr>
            <a:r>
              <a:t/>
            </a:r>
            <a:endParaRPr b="1" sz="3000">
              <a:solidFill>
                <a:schemeClr val="dk2"/>
              </a:solidFill>
            </a:endParaRPr>
          </a:p>
          <a:p>
            <a:pPr indent="0" lvl="0" marL="0" rtl="0" algn="l">
              <a:spcBef>
                <a:spcPts val="0"/>
              </a:spcBef>
              <a:spcAft>
                <a:spcPts val="0"/>
              </a:spcAft>
              <a:buNone/>
            </a:pPr>
            <a:r>
              <a:t/>
            </a:r>
            <a:endParaRPr sz="2500">
              <a:solidFill>
                <a:schemeClr val="dk2"/>
              </a:solidFill>
            </a:endParaRPr>
          </a:p>
        </p:txBody>
      </p:sp>
      <p:sp>
        <p:nvSpPr>
          <p:cNvPr id="112" name="Google Shape;112;p19"/>
          <p:cNvSpPr txBox="1"/>
          <p:nvPr/>
        </p:nvSpPr>
        <p:spPr>
          <a:xfrm>
            <a:off x="1779900" y="4058613"/>
            <a:ext cx="750000" cy="32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rPr>
              <a:t>Train</a:t>
            </a:r>
            <a:endParaRPr sz="1800">
              <a:solidFill>
                <a:schemeClr val="dk2"/>
              </a:solidFill>
            </a:endParaRPr>
          </a:p>
        </p:txBody>
      </p:sp>
      <p:sp>
        <p:nvSpPr>
          <p:cNvPr id="113" name="Google Shape;113;p19"/>
          <p:cNvSpPr txBox="1"/>
          <p:nvPr/>
        </p:nvSpPr>
        <p:spPr>
          <a:xfrm>
            <a:off x="6411550" y="4058600"/>
            <a:ext cx="750000" cy="32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rPr>
              <a:t>Test</a:t>
            </a:r>
            <a:endParaRPr sz="1800">
              <a:solidFill>
                <a:schemeClr val="dk2"/>
              </a:solidFill>
            </a:endParaRPr>
          </a:p>
        </p:txBody>
      </p:sp>
      <p:pic>
        <p:nvPicPr>
          <p:cNvPr id="114" name="Google Shape;114;p19"/>
          <p:cNvPicPr preferRelativeResize="0"/>
          <p:nvPr/>
        </p:nvPicPr>
        <p:blipFill rotWithShape="1">
          <a:blip r:embed="rId3">
            <a:alphaModFix/>
          </a:blip>
          <a:srcRect b="5075" l="8815" r="9631" t="6499"/>
          <a:stretch/>
        </p:blipFill>
        <p:spPr>
          <a:xfrm>
            <a:off x="0" y="1182150"/>
            <a:ext cx="4627473" cy="2508800"/>
          </a:xfrm>
          <a:prstGeom prst="rect">
            <a:avLst/>
          </a:prstGeom>
          <a:noFill/>
          <a:ln>
            <a:noFill/>
          </a:ln>
        </p:spPr>
      </p:pic>
      <p:pic>
        <p:nvPicPr>
          <p:cNvPr id="115" name="Google Shape;115;p19"/>
          <p:cNvPicPr preferRelativeResize="0"/>
          <p:nvPr/>
        </p:nvPicPr>
        <p:blipFill rotWithShape="1">
          <a:blip r:embed="rId4">
            <a:alphaModFix/>
          </a:blip>
          <a:srcRect b="5909" l="9345" r="10365" t="6155"/>
          <a:stretch/>
        </p:blipFill>
        <p:spPr>
          <a:xfrm>
            <a:off x="4709775" y="1135325"/>
            <a:ext cx="4434225" cy="242825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20"/>
          <p:cNvSpPr/>
          <p:nvPr/>
        </p:nvSpPr>
        <p:spPr>
          <a:xfrm>
            <a:off x="0" y="4875225"/>
            <a:ext cx="9153300" cy="268200"/>
          </a:xfrm>
          <a:prstGeom prst="rect">
            <a:avLst/>
          </a:pr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accent1"/>
              </a:solidFill>
            </a:endParaRPr>
          </a:p>
        </p:txBody>
      </p:sp>
      <p:sp>
        <p:nvSpPr>
          <p:cNvPr id="121" name="Google Shape;121;p20"/>
          <p:cNvSpPr txBox="1"/>
          <p:nvPr/>
        </p:nvSpPr>
        <p:spPr>
          <a:xfrm>
            <a:off x="784400" y="369800"/>
            <a:ext cx="8023500" cy="87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chemeClr val="dk2"/>
                </a:solidFill>
              </a:rPr>
              <a:t>Hyperparams</a:t>
            </a:r>
            <a:endParaRPr b="1" sz="3000">
              <a:solidFill>
                <a:schemeClr val="dk2"/>
              </a:solidFill>
            </a:endParaRPr>
          </a:p>
          <a:p>
            <a:pPr indent="0" lvl="0" marL="0" rtl="0" algn="l">
              <a:spcBef>
                <a:spcPts val="0"/>
              </a:spcBef>
              <a:spcAft>
                <a:spcPts val="0"/>
              </a:spcAft>
              <a:buNone/>
            </a:pPr>
            <a:r>
              <a:t/>
            </a:r>
            <a:endParaRPr b="1" sz="3000">
              <a:solidFill>
                <a:schemeClr val="dk2"/>
              </a:solidFill>
            </a:endParaRPr>
          </a:p>
          <a:p>
            <a:pPr indent="0" lvl="0" marL="0" rtl="0" algn="l">
              <a:spcBef>
                <a:spcPts val="0"/>
              </a:spcBef>
              <a:spcAft>
                <a:spcPts val="0"/>
              </a:spcAft>
              <a:buNone/>
            </a:pPr>
            <a:r>
              <a:t/>
            </a:r>
            <a:endParaRPr sz="2500">
              <a:solidFill>
                <a:schemeClr val="dk2"/>
              </a:solidFill>
            </a:endParaRPr>
          </a:p>
        </p:txBody>
      </p:sp>
      <p:pic>
        <p:nvPicPr>
          <p:cNvPr id="122" name="Google Shape;122;p20"/>
          <p:cNvPicPr preferRelativeResize="0"/>
          <p:nvPr/>
        </p:nvPicPr>
        <p:blipFill>
          <a:blip r:embed="rId3">
            <a:alphaModFix/>
          </a:blip>
          <a:stretch>
            <a:fillRect/>
          </a:stretch>
        </p:blipFill>
        <p:spPr>
          <a:xfrm>
            <a:off x="152400" y="1870513"/>
            <a:ext cx="8839200" cy="140248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21"/>
          <p:cNvSpPr/>
          <p:nvPr/>
        </p:nvSpPr>
        <p:spPr>
          <a:xfrm>
            <a:off x="0" y="4875225"/>
            <a:ext cx="9153300" cy="268200"/>
          </a:xfrm>
          <a:prstGeom prst="rect">
            <a:avLst/>
          </a:pr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accent1"/>
              </a:solidFill>
            </a:endParaRPr>
          </a:p>
        </p:txBody>
      </p:sp>
      <p:sp>
        <p:nvSpPr>
          <p:cNvPr id="128" name="Google Shape;128;p21"/>
          <p:cNvSpPr txBox="1"/>
          <p:nvPr/>
        </p:nvSpPr>
        <p:spPr>
          <a:xfrm>
            <a:off x="784400" y="369800"/>
            <a:ext cx="8023500" cy="71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chemeClr val="dk2"/>
                </a:solidFill>
              </a:rPr>
              <a:t>Reproduction of original results on AgeDB</a:t>
            </a:r>
            <a:endParaRPr b="1" sz="3000">
              <a:solidFill>
                <a:schemeClr val="dk2"/>
              </a:solidFill>
            </a:endParaRPr>
          </a:p>
          <a:p>
            <a:pPr indent="0" lvl="0" marL="0" rtl="0" algn="l">
              <a:spcBef>
                <a:spcPts val="0"/>
              </a:spcBef>
              <a:spcAft>
                <a:spcPts val="0"/>
              </a:spcAft>
              <a:buNone/>
            </a:pPr>
            <a:r>
              <a:t/>
            </a:r>
            <a:endParaRPr b="1" sz="500">
              <a:solidFill>
                <a:schemeClr val="dk2"/>
              </a:solidFill>
            </a:endParaRPr>
          </a:p>
          <a:p>
            <a:pPr indent="0" lvl="0" marL="0" rtl="0" algn="l">
              <a:spcBef>
                <a:spcPts val="0"/>
              </a:spcBef>
              <a:spcAft>
                <a:spcPts val="0"/>
              </a:spcAft>
              <a:buNone/>
            </a:pPr>
            <a:r>
              <a:t/>
            </a:r>
            <a:endParaRPr sz="2000">
              <a:solidFill>
                <a:schemeClr val="dk2"/>
              </a:solidFill>
            </a:endParaRPr>
          </a:p>
        </p:txBody>
      </p:sp>
      <p:pic>
        <p:nvPicPr>
          <p:cNvPr id="129" name="Google Shape;129;p21"/>
          <p:cNvPicPr preferRelativeResize="0"/>
          <p:nvPr/>
        </p:nvPicPr>
        <p:blipFill>
          <a:blip r:embed="rId3">
            <a:alphaModFix/>
          </a:blip>
          <a:stretch>
            <a:fillRect/>
          </a:stretch>
        </p:blipFill>
        <p:spPr>
          <a:xfrm>
            <a:off x="2250071" y="3369984"/>
            <a:ext cx="5092151" cy="1291991"/>
          </a:xfrm>
          <a:prstGeom prst="rect">
            <a:avLst/>
          </a:prstGeom>
          <a:noFill/>
          <a:ln>
            <a:noFill/>
          </a:ln>
        </p:spPr>
      </p:pic>
      <p:pic>
        <p:nvPicPr>
          <p:cNvPr id="130" name="Google Shape;130;p21"/>
          <p:cNvPicPr preferRelativeResize="0"/>
          <p:nvPr/>
        </p:nvPicPr>
        <p:blipFill>
          <a:blip r:embed="rId4">
            <a:alphaModFix/>
          </a:blip>
          <a:stretch>
            <a:fillRect/>
          </a:stretch>
        </p:blipFill>
        <p:spPr>
          <a:xfrm>
            <a:off x="1305600" y="1018650"/>
            <a:ext cx="6981099" cy="218512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